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54"/>
  </p:notesMasterIdLst>
  <p:handoutMasterIdLst>
    <p:handoutMasterId r:id="rId55"/>
  </p:handoutMasterIdLst>
  <p:sldIdLst>
    <p:sldId id="292" r:id="rId2"/>
    <p:sldId id="414" r:id="rId3"/>
    <p:sldId id="416" r:id="rId4"/>
    <p:sldId id="385" r:id="rId5"/>
    <p:sldId id="484" r:id="rId6"/>
    <p:sldId id="453" r:id="rId7"/>
    <p:sldId id="454" r:id="rId8"/>
    <p:sldId id="455" r:id="rId9"/>
    <p:sldId id="447" r:id="rId10"/>
    <p:sldId id="448" r:id="rId11"/>
    <p:sldId id="449" r:id="rId12"/>
    <p:sldId id="450" r:id="rId13"/>
    <p:sldId id="451" r:id="rId14"/>
    <p:sldId id="452" r:id="rId15"/>
    <p:sldId id="457" r:id="rId16"/>
    <p:sldId id="487" r:id="rId17"/>
    <p:sldId id="417" r:id="rId18"/>
    <p:sldId id="415" r:id="rId19"/>
    <p:sldId id="493" r:id="rId20"/>
    <p:sldId id="489" r:id="rId21"/>
    <p:sldId id="491" r:id="rId22"/>
    <p:sldId id="490" r:id="rId23"/>
    <p:sldId id="492" r:id="rId24"/>
    <p:sldId id="488" r:id="rId25"/>
    <p:sldId id="444" r:id="rId26"/>
    <p:sldId id="445" r:id="rId27"/>
    <p:sldId id="424" r:id="rId28"/>
    <p:sldId id="344" r:id="rId29"/>
    <p:sldId id="426" r:id="rId30"/>
    <p:sldId id="431" r:id="rId31"/>
    <p:sldId id="430" r:id="rId32"/>
    <p:sldId id="432" r:id="rId33"/>
    <p:sldId id="438" r:id="rId34"/>
    <p:sldId id="436" r:id="rId35"/>
    <p:sldId id="437" r:id="rId36"/>
    <p:sldId id="480" r:id="rId37"/>
    <p:sldId id="433" r:id="rId38"/>
    <p:sldId id="483" r:id="rId39"/>
    <p:sldId id="435" r:id="rId40"/>
    <p:sldId id="434" r:id="rId41"/>
    <p:sldId id="476" r:id="rId42"/>
    <p:sldId id="473" r:id="rId43"/>
    <p:sldId id="477" r:id="rId44"/>
    <p:sldId id="478" r:id="rId45"/>
    <p:sldId id="481" r:id="rId46"/>
    <p:sldId id="482" r:id="rId47"/>
    <p:sldId id="428" r:id="rId48"/>
    <p:sldId id="462" r:id="rId49"/>
    <p:sldId id="479" r:id="rId50"/>
    <p:sldId id="439" r:id="rId51"/>
    <p:sldId id="440" r:id="rId52"/>
    <p:sldId id="441" r:id="rId5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600"/>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2500" autoAdjust="0"/>
  </p:normalViewPr>
  <p:slideViewPr>
    <p:cSldViewPr>
      <p:cViewPr varScale="1">
        <p:scale>
          <a:sx n="95" d="100"/>
          <a:sy n="95" d="100"/>
        </p:scale>
        <p:origin x="-1488" y="-104"/>
      </p:cViewPr>
      <p:guideLst>
        <p:guide orient="horz" pos="2160"/>
        <p:guide pos="2880"/>
      </p:guideLst>
    </p:cSldViewPr>
  </p:slideViewPr>
  <p:outlineViewPr>
    <p:cViewPr>
      <p:scale>
        <a:sx n="33" d="100"/>
        <a:sy n="33" d="100"/>
      </p:scale>
      <p:origin x="0" y="4038"/>
    </p:cViewPr>
  </p:outlineViewPr>
  <p:notesTextViewPr>
    <p:cViewPr>
      <p:scale>
        <a:sx n="100" d="100"/>
        <a:sy n="100" d="100"/>
      </p:scale>
      <p:origin x="0" y="0"/>
    </p:cViewPr>
  </p:notesTextViewPr>
  <p:sorterViewPr>
    <p:cViewPr>
      <p:scale>
        <a:sx n="66" d="100"/>
        <a:sy n="66" d="100"/>
      </p:scale>
      <p:origin x="0" y="1404"/>
    </p:cViewPr>
  </p:sorterViewPr>
  <p:notesViewPr>
    <p:cSldViewPr>
      <p:cViewPr varScale="1">
        <p:scale>
          <a:sx n="51" d="100"/>
          <a:sy n="51" d="100"/>
        </p:scale>
        <p:origin x="-292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E72FB38-72EF-497D-A77E-439CF0C79F0A}" type="datetimeFigureOut">
              <a:rPr lang="en-US" smtClean="0"/>
              <a:t>7/15/14</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6D81526-11E6-4AB7-BB25-79763AFC88E9}" type="slidenum">
              <a:rPr lang="en-US" smtClean="0"/>
              <a:t>‹#›</a:t>
            </a:fld>
            <a:endParaRPr lang="en-US" dirty="0"/>
          </a:p>
        </p:txBody>
      </p:sp>
    </p:spTree>
    <p:extLst>
      <p:ext uri="{BB962C8B-B14F-4D97-AF65-F5344CB8AC3E}">
        <p14:creationId xmlns:p14="http://schemas.microsoft.com/office/powerpoint/2010/main" val="94261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1312" tIns="45654" rIns="91312" bIns="45654" rtlCol="0"/>
          <a:lstStyle>
            <a:lvl1pPr algn="l">
              <a:defRPr sz="1200"/>
            </a:lvl1pPr>
          </a:lstStyle>
          <a:p>
            <a:pPr>
              <a:defRPr/>
            </a:pPr>
            <a:endParaRPr lang="en-US" dirty="0"/>
          </a:p>
        </p:txBody>
      </p:sp>
      <p:sp>
        <p:nvSpPr>
          <p:cNvPr id="3" name="Date Placeholder 2"/>
          <p:cNvSpPr>
            <a:spLocks noGrp="1"/>
          </p:cNvSpPr>
          <p:nvPr>
            <p:ph type="dt" idx="1"/>
          </p:nvPr>
        </p:nvSpPr>
        <p:spPr>
          <a:xfrm>
            <a:off x="4143375" y="1"/>
            <a:ext cx="3170238" cy="479425"/>
          </a:xfrm>
          <a:prstGeom prst="rect">
            <a:avLst/>
          </a:prstGeom>
        </p:spPr>
        <p:txBody>
          <a:bodyPr vert="horz" lIns="91312" tIns="45654" rIns="91312" bIns="45654" rtlCol="0"/>
          <a:lstStyle>
            <a:lvl1pPr algn="r">
              <a:defRPr sz="1200"/>
            </a:lvl1pPr>
          </a:lstStyle>
          <a:p>
            <a:pPr>
              <a:defRPr/>
            </a:pPr>
            <a:fld id="{2EACD73D-BFE4-47EA-809C-EA8638A5DE3B}" type="datetimeFigureOut">
              <a:rPr lang="en-US"/>
              <a:pPr>
                <a:defRPr/>
              </a:pPr>
              <a:t>7/15/14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312" tIns="45654" rIns="91312" bIns="45654" rtlCol="0" anchor="ctr"/>
          <a:lstStyle/>
          <a:p>
            <a:pPr lvl="0"/>
            <a:endParaRPr lang="en-US" noProof="0" dirty="0"/>
          </a:p>
        </p:txBody>
      </p:sp>
      <p:sp>
        <p:nvSpPr>
          <p:cNvPr id="5" name="Notes Placeholder 4"/>
          <p:cNvSpPr>
            <a:spLocks noGrp="1"/>
          </p:cNvSpPr>
          <p:nvPr>
            <p:ph type="body" sz="quarter" idx="3"/>
          </p:nvPr>
        </p:nvSpPr>
        <p:spPr>
          <a:xfrm>
            <a:off x="731839" y="4560889"/>
            <a:ext cx="5851525" cy="4319587"/>
          </a:xfrm>
          <a:prstGeom prst="rect">
            <a:avLst/>
          </a:prstGeom>
        </p:spPr>
        <p:txBody>
          <a:bodyPr vert="horz" lIns="91312" tIns="45654" rIns="91312" bIns="456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9"/>
            <a:ext cx="3170238" cy="479425"/>
          </a:xfrm>
          <a:prstGeom prst="rect">
            <a:avLst/>
          </a:prstGeom>
        </p:spPr>
        <p:txBody>
          <a:bodyPr vert="horz" lIns="91312" tIns="45654" rIns="91312" bIns="4565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312" tIns="45654" rIns="91312" bIns="45654" rtlCol="0" anchor="b"/>
          <a:lstStyle>
            <a:lvl1pPr algn="r">
              <a:defRPr sz="1200"/>
            </a:lvl1pPr>
          </a:lstStyle>
          <a:p>
            <a:pPr>
              <a:defRPr/>
            </a:pPr>
            <a:fld id="{94E96293-821F-4B23-AC74-F112AA078787}" type="slidenum">
              <a:rPr lang="en-US"/>
              <a:pPr>
                <a:defRPr/>
              </a:pPr>
              <a:t>‹#›</a:t>
            </a:fld>
            <a:endParaRPr lang="en-US" dirty="0"/>
          </a:p>
        </p:txBody>
      </p:sp>
    </p:spTree>
    <p:extLst>
      <p:ext uri="{BB962C8B-B14F-4D97-AF65-F5344CB8AC3E}">
        <p14:creationId xmlns:p14="http://schemas.microsoft.com/office/powerpoint/2010/main" val="3694452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62DC79-6D39-47D0-AB65-D59F952EE7D4}" type="slidenum">
              <a:rPr lang="en-US" smtClean="0"/>
              <a:pPr/>
              <a:t>1</a:t>
            </a:fld>
            <a:endParaRPr lang="en-US" dirty="0" smtClean="0"/>
          </a:p>
        </p:txBody>
      </p:sp>
    </p:spTree>
    <p:extLst>
      <p:ext uri="{BB962C8B-B14F-4D97-AF65-F5344CB8AC3E}">
        <p14:creationId xmlns:p14="http://schemas.microsoft.com/office/powerpoint/2010/main" val="25178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a:lstStyle/>
          <a:p>
            <a:pPr>
              <a:defRPr/>
            </a:pPr>
            <a:fld id="{5B72E17C-3DCB-46B3-8ED5-1B77837671BB}"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75EDA-16D6-4FDB-B6DB-E340BC4822C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1C10EFE-163C-4CCD-876C-49666BC8E13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CC3D5E-91DD-40DF-8606-EEB8818141D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pPr>
              <a:defRPr/>
            </a:pPr>
            <a:fld id="{05BDA2AD-ADE1-446F-88C3-16E8857AE6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A248955-FFB2-4852-9129-7B3B2F246AE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16EB962-FFAA-4B57-B06C-8E560EADAB3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C3C0242-6914-41DA-929B-93705B680BD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8FBDDEC-57F4-4321-8CA9-F70645D33AC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F0209AD-A40C-4F86-BFD5-3FA2B2F6C49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BC5BFDD-D54C-4DC0-9D36-3F44A9CA487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7013344-4B9A-49B5-8FA1-BCA4E0C8CD0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600200"/>
            <a:ext cx="7772400" cy="5257800"/>
          </a:xfrm>
        </p:spPr>
        <p:txBody>
          <a:bodyPr>
            <a:noAutofit/>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b="1" dirty="0" smtClean="0"/>
              <a:t>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200" dirty="0" smtClean="0"/>
              <a:t/>
            </a:r>
            <a:br>
              <a:rPr lang="en-US" sz="3200" dirty="0" smtClean="0"/>
            </a:br>
            <a:r>
              <a:rPr lang="en-US" sz="2400" dirty="0" smtClean="0"/>
              <a:t/>
            </a:r>
            <a:br>
              <a:rPr lang="en-US" sz="2400" dirty="0" smtClean="0"/>
            </a:br>
            <a:r>
              <a:rPr lang="en-US" sz="2400" dirty="0" smtClean="0"/>
              <a:t/>
            </a:r>
            <a:br>
              <a:rPr lang="en-US" sz="2400" dirty="0" smtClean="0"/>
            </a:br>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3200" dirty="0" smtClean="0"/>
              <a:t/>
            </a:r>
            <a:br>
              <a:rPr lang="en-US" sz="3200" dirty="0" smtClean="0"/>
            </a:br>
            <a:endParaRPr lang="en-US" sz="3200" dirty="0" smtClean="0"/>
          </a:p>
        </p:txBody>
      </p:sp>
      <p:cxnSp>
        <p:nvCxnSpPr>
          <p:cNvPr id="5123" name="Straight Connector 4"/>
          <p:cNvCxnSpPr>
            <a:cxnSpLocks noChangeShapeType="1"/>
          </p:cNvCxnSpPr>
          <p:nvPr/>
        </p:nvCxnSpPr>
        <p:spPr bwMode="auto">
          <a:xfrm>
            <a:off x="990600" y="1371600"/>
            <a:ext cx="7315200" cy="1588"/>
          </a:xfrm>
          <a:prstGeom prst="line">
            <a:avLst/>
          </a:prstGeom>
          <a:noFill/>
          <a:ln w="9525" algn="ctr">
            <a:solidFill>
              <a:schemeClr val="tx1"/>
            </a:solidFill>
            <a:round/>
            <a:headEnd/>
            <a:tailEnd/>
          </a:ln>
        </p:spPr>
      </p:cxnSp>
      <p:pic>
        <p:nvPicPr>
          <p:cNvPr id="5124" name="Picture 4"/>
          <p:cNvPicPr>
            <a:picLocks noChangeAspect="1" noChangeArrowheads="1"/>
          </p:cNvPicPr>
          <p:nvPr/>
        </p:nvPicPr>
        <p:blipFill>
          <a:blip r:embed="rId3" cstate="print"/>
          <a:srcRect/>
          <a:stretch>
            <a:fillRect/>
          </a:stretch>
        </p:blipFill>
        <p:spPr bwMode="auto">
          <a:xfrm>
            <a:off x="1600200" y="111618"/>
            <a:ext cx="2881312" cy="1219200"/>
          </a:xfrm>
          <a:prstGeom prst="rect">
            <a:avLst/>
          </a:prstGeom>
          <a:noFill/>
          <a:ln w="9525">
            <a:noFill/>
            <a:miter lim="800000"/>
            <a:headEnd/>
            <a:tailEnd/>
          </a:ln>
        </p:spPr>
      </p:pic>
      <p:sp>
        <p:nvSpPr>
          <p:cNvPr id="5126" name="Rectangle 7"/>
          <p:cNvSpPr>
            <a:spLocks noChangeArrowheads="1"/>
          </p:cNvSpPr>
          <p:nvPr/>
        </p:nvSpPr>
        <p:spPr bwMode="auto">
          <a:xfrm>
            <a:off x="-228600" y="1394012"/>
            <a:ext cx="9753600" cy="1092607"/>
          </a:xfrm>
          <a:prstGeom prst="rect">
            <a:avLst/>
          </a:prstGeom>
          <a:noFill/>
          <a:ln w="9525">
            <a:noFill/>
            <a:miter lim="800000"/>
            <a:headEnd/>
            <a:tailEnd/>
          </a:ln>
        </p:spPr>
        <p:txBody>
          <a:bodyPr wrap="square">
            <a:spAutoFit/>
          </a:bodyPr>
          <a:lstStyle/>
          <a:p>
            <a:pPr algn="ctr"/>
            <a:r>
              <a:rPr lang="en-US" sz="3150" b="1" dirty="0" smtClean="0">
                <a:solidFill>
                  <a:srgbClr val="FFFF00"/>
                </a:solidFill>
              </a:rPr>
              <a:t>Enhancing Public Safety &amp;  Right-Sizing Florida’s Criminal Justice System</a:t>
            </a:r>
            <a:endParaRPr lang="en-US" sz="3150" dirty="0">
              <a:solidFill>
                <a:srgbClr val="FFFF00"/>
              </a:solidFill>
            </a:endParaRPr>
          </a:p>
        </p:txBody>
      </p:sp>
      <p:sp>
        <p:nvSpPr>
          <p:cNvPr id="5127" name="Rectangle 8"/>
          <p:cNvSpPr>
            <a:spLocks noChangeArrowheads="1"/>
          </p:cNvSpPr>
          <p:nvPr/>
        </p:nvSpPr>
        <p:spPr bwMode="auto">
          <a:xfrm>
            <a:off x="1066800" y="4975178"/>
            <a:ext cx="7315200" cy="1862138"/>
          </a:xfrm>
          <a:prstGeom prst="rect">
            <a:avLst/>
          </a:prstGeom>
          <a:noFill/>
          <a:ln w="9525">
            <a:noFill/>
            <a:miter lim="800000"/>
            <a:headEnd/>
            <a:tailEnd/>
          </a:ln>
        </p:spPr>
        <p:txBody>
          <a:bodyPr>
            <a:spAutoFit/>
          </a:bodyPr>
          <a:lstStyle/>
          <a:p>
            <a:pPr algn="ctr"/>
            <a:r>
              <a:rPr lang="en-US" sz="2300" b="1" dirty="0"/>
              <a:t>Marc A. Levin, Esq.</a:t>
            </a:r>
            <a:br>
              <a:rPr lang="en-US" sz="2300" b="1" dirty="0"/>
            </a:br>
            <a:r>
              <a:rPr lang="en-US" sz="2300" b="1" dirty="0"/>
              <a:t>Director, Center for Effective Justice </a:t>
            </a:r>
            <a:br>
              <a:rPr lang="en-US" sz="2300" b="1" dirty="0"/>
            </a:br>
            <a:r>
              <a:rPr lang="en-US" sz="2300" b="1" dirty="0"/>
              <a:t>Texas Public Policy </a:t>
            </a:r>
            <a:r>
              <a:rPr lang="en-US" sz="2300" b="1" dirty="0" smtClean="0"/>
              <a:t>Foundation (TPPF)</a:t>
            </a:r>
            <a:endParaRPr lang="en-US" sz="2300" b="1" dirty="0"/>
          </a:p>
          <a:p>
            <a:pPr algn="ctr"/>
            <a:r>
              <a:rPr lang="en-US" sz="2300" b="1" dirty="0"/>
              <a:t>(512) </a:t>
            </a:r>
            <a:r>
              <a:rPr lang="en-US" sz="2300" b="1" dirty="0" smtClean="0"/>
              <a:t>472-2700, mlevin@texaspolicy.com www.texaspolicy.com, www.rightoncrime.com</a:t>
            </a:r>
            <a:endParaRPr lang="en-US" sz="2300" b="1" dirty="0"/>
          </a:p>
        </p:txBody>
      </p:sp>
      <p:sp>
        <p:nvSpPr>
          <p:cNvPr id="3" name="Rectangle 2"/>
          <p:cNvSpPr/>
          <p:nvPr/>
        </p:nvSpPr>
        <p:spPr>
          <a:xfrm>
            <a:off x="457200" y="4357311"/>
            <a:ext cx="8229600" cy="646331"/>
          </a:xfrm>
          <a:prstGeom prst="rect">
            <a:avLst/>
          </a:prstGeom>
        </p:spPr>
        <p:txBody>
          <a:bodyPr wrap="square">
            <a:spAutoFit/>
          </a:bodyPr>
          <a:lstStyle/>
          <a:p>
            <a:pPr algn="ctr">
              <a:buNone/>
              <a:defRPr/>
            </a:pPr>
            <a:r>
              <a:rPr lang="en-US" b="1" dirty="0" smtClean="0">
                <a:solidFill>
                  <a:srgbClr val="FFFF00"/>
                </a:solidFill>
              </a:rPr>
              <a:t>Florida Community Corrections Association</a:t>
            </a:r>
          </a:p>
          <a:p>
            <a:pPr algn="ctr">
              <a:buNone/>
              <a:defRPr/>
            </a:pPr>
            <a:r>
              <a:rPr lang="en-US" b="1" dirty="0" smtClean="0">
                <a:solidFill>
                  <a:srgbClr val="FFFF00"/>
                </a:solidFill>
              </a:rPr>
              <a:t>Naples, FL July 15, 2014</a:t>
            </a:r>
            <a:endParaRPr lang="en-US" b="1" dirty="0">
              <a:solidFill>
                <a:srgbClr val="FFFF00"/>
              </a:solidFill>
            </a:endParaRPr>
          </a:p>
        </p:txBody>
      </p:sp>
      <p:pic>
        <p:nvPicPr>
          <p:cNvPr id="1026" name="Picture 2" descr="http://i2.squidoocdn.com/resize/squidoo_images/250/draft_lens10443181module94815341photo_1270963560criminal-law-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4600"/>
            <a:ext cx="8686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oC Logo - sm"/>
          <p:cNvPicPr/>
          <p:nvPr/>
        </p:nvPicPr>
        <p:blipFill>
          <a:blip r:embed="rId5" cstate="print"/>
          <a:srcRect/>
          <a:stretch>
            <a:fillRect/>
          </a:stretch>
        </p:blipFill>
        <p:spPr bwMode="auto">
          <a:xfrm>
            <a:off x="4481512" y="111618"/>
            <a:ext cx="3212543" cy="121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382000" cy="1295400"/>
          </a:xfrm>
        </p:spPr>
        <p:txBody>
          <a:bodyPr/>
          <a:lstStyle/>
          <a:p>
            <a:pPr>
              <a:defRPr/>
            </a:pPr>
            <a:r>
              <a:rPr lang="en-US" sz="5300" b="1" dirty="0" smtClean="0">
                <a:solidFill>
                  <a:srgbClr val="FFFF00"/>
                </a:solidFill>
              </a:rPr>
              <a:t>Incarceration &amp; Crime</a:t>
            </a:r>
            <a:endParaRPr lang="en-US" sz="5300" b="1" dirty="0">
              <a:solidFill>
                <a:srgbClr val="FFFF00"/>
              </a:solidFill>
            </a:endParaRPr>
          </a:p>
        </p:txBody>
      </p:sp>
      <p:sp>
        <p:nvSpPr>
          <p:cNvPr id="8" name="Content Placeholder 2"/>
          <p:cNvSpPr>
            <a:spLocks noGrp="1"/>
          </p:cNvSpPr>
          <p:nvPr>
            <p:ph idx="1"/>
          </p:nvPr>
        </p:nvSpPr>
        <p:spPr>
          <a:xfrm>
            <a:off x="-304800" y="5562600"/>
            <a:ext cx="9372600" cy="4953000"/>
          </a:xfrm>
        </p:spPr>
        <p:txBody>
          <a:bodyPr/>
          <a:lstStyle/>
          <a:p>
            <a:pPr algn="ctr">
              <a:defRPr/>
            </a:pPr>
            <a:r>
              <a:rPr lang="en-US" sz="3300" b="1" dirty="0" smtClean="0"/>
              <a:t>Violent crime in New York City down 64% from 2000 to 2007 while 42% fewer inmates</a:t>
            </a:r>
          </a:p>
          <a:p>
            <a:pPr>
              <a:buFont typeface="Wingdings" pitchFamily="-88" charset="2"/>
              <a:buNone/>
              <a:defRPr/>
            </a:pPr>
            <a:r>
              <a:rPr lang="en-US" sz="3300" b="1" dirty="0" smtClean="0"/>
              <a:t> </a:t>
            </a:r>
          </a:p>
        </p:txBody>
      </p:sp>
      <p:graphicFrame>
        <p:nvGraphicFramePr>
          <p:cNvPr id="6" name="Table 5"/>
          <p:cNvGraphicFramePr>
            <a:graphicFrameLocks noGrp="1"/>
          </p:cNvGraphicFramePr>
          <p:nvPr/>
        </p:nvGraphicFramePr>
        <p:xfrm>
          <a:off x="304800" y="1143000"/>
          <a:ext cx="8534400" cy="4267200"/>
        </p:xfrm>
        <a:graphic>
          <a:graphicData uri="http://schemas.openxmlformats.org/drawingml/2006/table">
            <a:tbl>
              <a:tblPr firstRow="1" bandRow="1">
                <a:tableStyleId>{5C22544A-7EE6-4342-B048-85BDC9FD1C3A}</a:tableStyleId>
              </a:tblPr>
              <a:tblGrid>
                <a:gridCol w="2209800"/>
                <a:gridCol w="3479800"/>
                <a:gridCol w="2844800"/>
              </a:tblGrid>
              <a:tr h="1716960">
                <a:tc>
                  <a:txBody>
                    <a:bodyPr/>
                    <a:lstStyle/>
                    <a:p>
                      <a:r>
                        <a:rPr lang="en-US" sz="3300" dirty="0" smtClean="0"/>
                        <a:t>State</a:t>
                      </a:r>
                      <a:endParaRPr lang="en-US" sz="3300" dirty="0"/>
                    </a:p>
                  </a:txBody>
                  <a:tcPr/>
                </a:tc>
                <a:tc>
                  <a:txBody>
                    <a:bodyPr/>
                    <a:lstStyle/>
                    <a:p>
                      <a:r>
                        <a:rPr lang="en-US" sz="3300" dirty="0" smtClean="0"/>
                        <a:t>Incarceration</a:t>
                      </a:r>
                      <a:r>
                        <a:rPr lang="en-US" sz="3300" baseline="0" dirty="0" smtClean="0"/>
                        <a:t> Rate Change 2000-2007</a:t>
                      </a:r>
                      <a:endParaRPr lang="en-US" sz="3300" dirty="0"/>
                    </a:p>
                  </a:txBody>
                  <a:tcPr/>
                </a:tc>
                <a:tc>
                  <a:txBody>
                    <a:bodyPr/>
                    <a:lstStyle/>
                    <a:p>
                      <a:r>
                        <a:rPr lang="en-US" sz="3300" baseline="0" dirty="0" smtClean="0"/>
                        <a:t>Crime Rate Change 2000-2007</a:t>
                      </a:r>
                      <a:endParaRPr lang="en-US" sz="3300" dirty="0"/>
                    </a:p>
                  </a:txBody>
                  <a:tcPr/>
                </a:tc>
              </a:tr>
              <a:tr h="637560">
                <a:tc>
                  <a:txBody>
                    <a:bodyPr/>
                    <a:lstStyle/>
                    <a:p>
                      <a:r>
                        <a:rPr lang="en-US" sz="3300" dirty="0" smtClean="0"/>
                        <a:t>California</a:t>
                      </a:r>
                      <a:endParaRPr lang="en-US" sz="3300" dirty="0"/>
                    </a:p>
                  </a:txBody>
                  <a:tcPr/>
                </a:tc>
                <a:tc>
                  <a:txBody>
                    <a:bodyPr/>
                    <a:lstStyle/>
                    <a:p>
                      <a:r>
                        <a:rPr lang="en-US" sz="3300" dirty="0" smtClean="0"/>
                        <a:t>0%</a:t>
                      </a:r>
                      <a:endParaRPr lang="en-US" sz="3300" dirty="0"/>
                    </a:p>
                  </a:txBody>
                  <a:tcPr/>
                </a:tc>
                <a:tc>
                  <a:txBody>
                    <a:bodyPr/>
                    <a:lstStyle/>
                    <a:p>
                      <a:r>
                        <a:rPr lang="en-US" sz="3300" dirty="0" smtClean="0"/>
                        <a:t>-16%</a:t>
                      </a:r>
                      <a:endParaRPr lang="en-US" sz="3300" dirty="0"/>
                    </a:p>
                  </a:txBody>
                  <a:tcPr/>
                </a:tc>
              </a:tr>
              <a:tr h="637560">
                <a:tc>
                  <a:txBody>
                    <a:bodyPr/>
                    <a:lstStyle/>
                    <a:p>
                      <a:r>
                        <a:rPr lang="en-US" sz="3300" dirty="0" smtClean="0"/>
                        <a:t>Florida</a:t>
                      </a:r>
                      <a:endParaRPr lang="en-US" sz="3300" dirty="0"/>
                    </a:p>
                  </a:txBody>
                  <a:tcPr/>
                </a:tc>
                <a:tc>
                  <a:txBody>
                    <a:bodyPr/>
                    <a:lstStyle/>
                    <a:p>
                      <a:r>
                        <a:rPr lang="en-US" sz="3300" dirty="0" smtClean="0"/>
                        <a:t>+16%</a:t>
                      </a:r>
                      <a:endParaRPr lang="en-US" sz="3300" dirty="0"/>
                    </a:p>
                  </a:txBody>
                  <a:tcPr/>
                </a:tc>
                <a:tc>
                  <a:txBody>
                    <a:bodyPr/>
                    <a:lstStyle/>
                    <a:p>
                      <a:r>
                        <a:rPr lang="en-US" sz="3300" dirty="0" smtClean="0"/>
                        <a:t>-11%</a:t>
                      </a:r>
                      <a:endParaRPr lang="en-US" sz="3300" dirty="0"/>
                    </a:p>
                  </a:txBody>
                  <a:tcPr/>
                </a:tc>
              </a:tr>
              <a:tr h="637560">
                <a:tc>
                  <a:txBody>
                    <a:bodyPr/>
                    <a:lstStyle/>
                    <a:p>
                      <a:r>
                        <a:rPr lang="en-US" sz="3300" dirty="0" smtClean="0"/>
                        <a:t>New York</a:t>
                      </a:r>
                      <a:endParaRPr lang="en-US" sz="3300" dirty="0"/>
                    </a:p>
                  </a:txBody>
                  <a:tcPr/>
                </a:tc>
                <a:tc>
                  <a:txBody>
                    <a:bodyPr/>
                    <a:lstStyle/>
                    <a:p>
                      <a:r>
                        <a:rPr lang="en-US" sz="3300" dirty="0" smtClean="0"/>
                        <a:t>-16%</a:t>
                      </a:r>
                      <a:endParaRPr lang="en-US" sz="3300" dirty="0"/>
                    </a:p>
                  </a:txBody>
                  <a:tcPr/>
                </a:tc>
                <a:tc>
                  <a:txBody>
                    <a:bodyPr/>
                    <a:lstStyle/>
                    <a:p>
                      <a:r>
                        <a:rPr lang="en-US" sz="3300" dirty="0" smtClean="0"/>
                        <a:t>-25%</a:t>
                      </a:r>
                      <a:endParaRPr lang="en-US" sz="3300" dirty="0"/>
                    </a:p>
                  </a:txBody>
                  <a:tcPr/>
                </a:tc>
              </a:tr>
              <a:tr h="637560">
                <a:tc>
                  <a:txBody>
                    <a:bodyPr/>
                    <a:lstStyle/>
                    <a:p>
                      <a:r>
                        <a:rPr lang="en-US" sz="3300" dirty="0" smtClean="0"/>
                        <a:t>Texas</a:t>
                      </a:r>
                      <a:endParaRPr lang="en-US" sz="3300" dirty="0"/>
                    </a:p>
                  </a:txBody>
                  <a:tcPr/>
                </a:tc>
                <a:tc>
                  <a:txBody>
                    <a:bodyPr/>
                    <a:lstStyle/>
                    <a:p>
                      <a:r>
                        <a:rPr lang="en-US" sz="3300" dirty="0" smtClean="0"/>
                        <a:t>-8%</a:t>
                      </a:r>
                      <a:endParaRPr lang="en-US" sz="3300" dirty="0"/>
                    </a:p>
                  </a:txBody>
                  <a:tcPr/>
                </a:tc>
                <a:tc>
                  <a:txBody>
                    <a:bodyPr/>
                    <a:lstStyle/>
                    <a:p>
                      <a:r>
                        <a:rPr lang="en-US" sz="3300" dirty="0" smtClean="0"/>
                        <a:t>-6%</a:t>
                      </a:r>
                      <a:endParaRPr lang="en-US" sz="3300" dirty="0"/>
                    </a:p>
                  </a:txBody>
                  <a:tcPr/>
                </a:tc>
              </a:tr>
            </a:tbl>
          </a:graphicData>
        </a:graphic>
      </p:graphicFrame>
    </p:spTree>
    <p:extLst>
      <p:ext uri="{BB962C8B-B14F-4D97-AF65-F5344CB8AC3E}">
        <p14:creationId xmlns:p14="http://schemas.microsoft.com/office/powerpoint/2010/main" val="8807654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15400" cy="457200"/>
          </a:xfrm>
        </p:spPr>
        <p:txBody>
          <a:bodyPr>
            <a:noAutofit/>
          </a:bodyPr>
          <a:lstStyle/>
          <a:p>
            <a:r>
              <a:rPr lang="en-US" sz="4300" b="1" dirty="0" smtClean="0">
                <a:solidFill>
                  <a:srgbClr val="FFFF00"/>
                </a:solidFill>
              </a:rPr>
              <a:t/>
            </a:r>
            <a:br>
              <a:rPr lang="en-US" sz="4300" b="1" dirty="0" smtClean="0">
                <a:solidFill>
                  <a:srgbClr val="FFFF00"/>
                </a:solidFill>
              </a:rPr>
            </a:br>
            <a:r>
              <a:rPr lang="en-US" sz="4300" b="1" dirty="0" smtClean="0">
                <a:solidFill>
                  <a:srgbClr val="FFFF00"/>
                </a:solidFill>
              </a:rPr>
              <a:t>How did Texas  avoid building 17,332 prison beds?</a:t>
            </a:r>
            <a:endParaRPr lang="en-US" sz="4300" b="1" dirty="0">
              <a:solidFill>
                <a:srgbClr val="FFFF00"/>
              </a:solidFill>
            </a:endParaRPr>
          </a:p>
        </p:txBody>
      </p:sp>
      <p:pic>
        <p:nvPicPr>
          <p:cNvPr id="4" name="Picture 6" descr="http://www.criminalinfonetwork.com/images/HomeGrid.jpg"/>
          <p:cNvPicPr>
            <a:picLocks noChangeAspect="1" noChangeArrowheads="1"/>
          </p:cNvPicPr>
          <p:nvPr/>
        </p:nvPicPr>
        <p:blipFill>
          <a:blip r:embed="rId2" cstate="print"/>
          <a:srcRect/>
          <a:stretch>
            <a:fillRect/>
          </a:stretch>
        </p:blipFill>
        <p:spPr bwMode="auto">
          <a:xfrm>
            <a:off x="685800" y="1905000"/>
            <a:ext cx="7848600" cy="4572000"/>
          </a:xfrm>
          <a:prstGeom prst="rect">
            <a:avLst/>
          </a:prstGeom>
          <a:noFill/>
        </p:spPr>
      </p:pic>
    </p:spTree>
    <p:extLst>
      <p:ext uri="{BB962C8B-B14F-4D97-AF65-F5344CB8AC3E}">
        <p14:creationId xmlns:p14="http://schemas.microsoft.com/office/powerpoint/2010/main" val="9762260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a:bodyPr>
          <a:lstStyle/>
          <a:p>
            <a:r>
              <a:rPr lang="en-US" sz="3700" b="1" dirty="0" smtClean="0">
                <a:solidFill>
                  <a:srgbClr val="FFFF00"/>
                </a:solidFill>
              </a:rPr>
              <a:t>The 2005 and 2007 Reforms Were Primarily Budgetary </a:t>
            </a:r>
            <a:endParaRPr lang="en-US" sz="3700" b="1" dirty="0">
              <a:solidFill>
                <a:srgbClr val="FFFF00"/>
              </a:solidFill>
            </a:endParaRPr>
          </a:p>
        </p:txBody>
      </p:sp>
      <p:pic>
        <p:nvPicPr>
          <p:cNvPr id="6" name="Picture 2" descr="http://www.sonofthesouth.net/texas/texas-flag.jpg"/>
          <p:cNvPicPr>
            <a:picLocks noChangeAspect="1" noChangeArrowheads="1"/>
          </p:cNvPicPr>
          <p:nvPr/>
        </p:nvPicPr>
        <p:blipFill>
          <a:blip r:embed="rId2" cstate="screen"/>
          <a:srcRect/>
          <a:stretch>
            <a:fillRect/>
          </a:stretch>
        </p:blipFill>
        <p:spPr bwMode="auto">
          <a:xfrm>
            <a:off x="6858000" y="1371600"/>
            <a:ext cx="2083897" cy="5257800"/>
          </a:xfrm>
          <a:prstGeom prst="rect">
            <a:avLst/>
          </a:prstGeom>
          <a:noFill/>
        </p:spPr>
      </p:pic>
      <p:sp>
        <p:nvSpPr>
          <p:cNvPr id="7" name="Rectangle 3"/>
          <p:cNvSpPr>
            <a:spLocks noGrp="1" noChangeArrowheads="1"/>
          </p:cNvSpPr>
          <p:nvPr>
            <p:ph idx="1"/>
          </p:nvPr>
        </p:nvSpPr>
        <p:spPr>
          <a:xfrm>
            <a:off x="0" y="1371600"/>
            <a:ext cx="6934201" cy="4876800"/>
          </a:xfrm>
        </p:spPr>
        <p:txBody>
          <a:bodyPr>
            <a:noAutofit/>
          </a:bodyPr>
          <a:lstStyle/>
          <a:p>
            <a:pPr>
              <a:lnSpc>
                <a:spcPts val="3160"/>
              </a:lnSpc>
              <a:defRPr/>
            </a:pPr>
            <a:r>
              <a:rPr lang="en-US" sz="3200" b="1" dirty="0"/>
              <a:t>Capacity in programs that offer less costly alternatives to incarceration was </a:t>
            </a:r>
            <a:r>
              <a:rPr lang="en-US" sz="3200" b="1" dirty="0" smtClean="0"/>
              <a:t>expanded and then maintained in subsequent sessions, despite overall budget shortfalls in 2009 and 2011.</a:t>
            </a:r>
            <a:endParaRPr lang="en-US" sz="3200" b="1" dirty="0"/>
          </a:p>
          <a:p>
            <a:pPr>
              <a:lnSpc>
                <a:spcPts val="3160"/>
              </a:lnSpc>
              <a:defRPr/>
            </a:pPr>
            <a:r>
              <a:rPr lang="en-US" sz="3200" b="1" dirty="0"/>
              <a:t>P</a:t>
            </a:r>
            <a:r>
              <a:rPr lang="en-US" sz="3200" b="1" dirty="0" smtClean="0"/>
              <a:t>arole </a:t>
            </a:r>
            <a:r>
              <a:rPr lang="en-US" sz="3200" b="1" dirty="0"/>
              <a:t>rate has </a:t>
            </a:r>
            <a:r>
              <a:rPr lang="en-US" sz="3200" b="1" dirty="0" smtClean="0"/>
              <a:t>increased, </a:t>
            </a:r>
            <a:r>
              <a:rPr lang="en-US" sz="3200" b="1" dirty="0"/>
              <a:t>as Board finds that as more inmates are receiving treatment, more are safe to be released with </a:t>
            </a:r>
            <a:r>
              <a:rPr lang="en-US" sz="3200" b="1" dirty="0" smtClean="0"/>
              <a:t>supervision and fewer parolees committing new crimes.</a:t>
            </a:r>
            <a:endParaRPr lang="en-US" sz="3200" b="1" dirty="0"/>
          </a:p>
          <a:p>
            <a:pPr eaLnBrk="1" hangingPunct="1">
              <a:lnSpc>
                <a:spcPts val="3160"/>
              </a:lnSpc>
              <a:defRPr/>
            </a:pPr>
            <a:endParaRPr lang="en-US" sz="3200" b="1" dirty="0" smtClean="0"/>
          </a:p>
          <a:p>
            <a:pPr eaLnBrk="1" hangingPunct="1">
              <a:lnSpc>
                <a:spcPts val="3160"/>
              </a:lnSpc>
              <a:buFont typeface="Wingdings" pitchFamily="2" charset="2"/>
              <a:buNone/>
              <a:defRPr/>
            </a:pPr>
            <a:endParaRPr lang="en-US" sz="3200" b="1" dirty="0" smtClean="0"/>
          </a:p>
        </p:txBody>
      </p:sp>
    </p:spTree>
    <p:extLst>
      <p:ext uri="{BB962C8B-B14F-4D97-AF65-F5344CB8AC3E}">
        <p14:creationId xmlns:p14="http://schemas.microsoft.com/office/powerpoint/2010/main" val="8688384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47800" y="304800"/>
            <a:ext cx="7696200" cy="914400"/>
          </a:xfrm>
        </p:spPr>
        <p:txBody>
          <a:bodyPr>
            <a:noAutofit/>
          </a:bodyPr>
          <a:lstStyle/>
          <a:p>
            <a:pPr eaLnBrk="1" hangingPunct="1">
              <a:defRPr/>
            </a:pPr>
            <a:r>
              <a:rPr lang="en-US" sz="3600" b="1" dirty="0" smtClean="0">
                <a:solidFill>
                  <a:srgbClr val="FFFF00"/>
                </a:solidFill>
              </a:rPr>
              <a:t>Texas Probation Reform Proves </a:t>
            </a:r>
            <a:br>
              <a:rPr lang="en-US" sz="3600" b="1" dirty="0" smtClean="0">
                <a:solidFill>
                  <a:srgbClr val="FFFF00"/>
                </a:solidFill>
              </a:rPr>
            </a:br>
            <a:r>
              <a:rPr lang="en-US" sz="3600" b="1" dirty="0" smtClean="0">
                <a:solidFill>
                  <a:srgbClr val="FFFF00"/>
                </a:solidFill>
              </a:rPr>
              <a:t>the Right Incentives Work</a:t>
            </a:r>
          </a:p>
        </p:txBody>
      </p:sp>
      <p:sp>
        <p:nvSpPr>
          <p:cNvPr id="3075" name="Rectangle 3"/>
          <p:cNvSpPr>
            <a:spLocks noGrp="1" noChangeArrowheads="1"/>
          </p:cNvSpPr>
          <p:nvPr>
            <p:ph idx="1"/>
          </p:nvPr>
        </p:nvSpPr>
        <p:spPr>
          <a:xfrm>
            <a:off x="76200" y="1524000"/>
            <a:ext cx="8991600" cy="4876800"/>
          </a:xfrm>
        </p:spPr>
        <p:txBody>
          <a:bodyPr>
            <a:noAutofit/>
          </a:bodyPr>
          <a:lstStyle/>
          <a:p>
            <a:pPr eaLnBrk="1" hangingPunct="1">
              <a:lnSpc>
                <a:spcPts val="3060"/>
              </a:lnSpc>
              <a:defRPr/>
            </a:pPr>
            <a:r>
              <a:rPr lang="en-US" sz="2900" b="1" dirty="0" smtClean="0"/>
              <a:t>In 2005, additional $55 million in funding for stronger probation supervision to probation departments that adopted progressive sanctions. </a:t>
            </a:r>
          </a:p>
          <a:p>
            <a:pPr eaLnBrk="1" hangingPunct="1">
              <a:lnSpc>
                <a:spcPts val="3060"/>
              </a:lnSpc>
              <a:defRPr/>
            </a:pPr>
            <a:r>
              <a:rPr lang="en-US" sz="2900" b="1" dirty="0" smtClean="0"/>
              <a:t>Participating probation departments reduced their technical revocations by 16% while those that didn’t increased technical revocations 8%.</a:t>
            </a:r>
          </a:p>
          <a:p>
            <a:pPr eaLnBrk="1" hangingPunct="1">
              <a:lnSpc>
                <a:spcPts val="3060"/>
              </a:lnSpc>
              <a:defRPr/>
            </a:pPr>
            <a:r>
              <a:rPr lang="en-US" sz="2900" b="1" dirty="0" smtClean="0"/>
              <a:t>Had all departments increased their revocations by 8%, another 2,640 revocations for an average of 2.5 years at a cost to taxpayers of $119 million, not including prison construction.</a:t>
            </a:r>
          </a:p>
          <a:p>
            <a:pPr eaLnBrk="1" hangingPunct="1">
              <a:lnSpc>
                <a:spcPts val="3060"/>
              </a:lnSpc>
              <a:defRPr/>
            </a:pPr>
            <a:r>
              <a:rPr lang="en-US" sz="2900" b="1" dirty="0" smtClean="0"/>
              <a:t>Texas probation revocation rate  declined from 16.4% in 2005 to 14.7% in 2010.</a:t>
            </a:r>
          </a:p>
          <a:p>
            <a:pPr eaLnBrk="1" hangingPunct="1">
              <a:lnSpc>
                <a:spcPts val="3060"/>
              </a:lnSpc>
              <a:buNone/>
              <a:defRPr/>
            </a:pPr>
            <a:endParaRPr lang="en-US" sz="2900" b="1" dirty="0" smtClean="0"/>
          </a:p>
          <a:p>
            <a:pPr eaLnBrk="1" hangingPunct="1">
              <a:lnSpc>
                <a:spcPts val="3060"/>
              </a:lnSpc>
              <a:buFont typeface="Wingdings" pitchFamily="2" charset="2"/>
              <a:buNone/>
              <a:defRPr/>
            </a:pPr>
            <a:endParaRPr lang="en-US" sz="2900" b="1" dirty="0" smtClean="0"/>
          </a:p>
        </p:txBody>
      </p:sp>
      <p:pic>
        <p:nvPicPr>
          <p:cNvPr id="8194" name="Picture 2" descr="http://www.tjpc.state.tx.us/images/checklist.gif"/>
          <p:cNvPicPr>
            <a:picLocks noChangeAspect="1" noChangeArrowheads="1"/>
          </p:cNvPicPr>
          <p:nvPr/>
        </p:nvPicPr>
        <p:blipFill>
          <a:blip r:embed="rId2" cstate="print"/>
          <a:srcRect/>
          <a:stretch>
            <a:fillRect/>
          </a:stretch>
        </p:blipFill>
        <p:spPr bwMode="auto">
          <a:xfrm>
            <a:off x="152400" y="152400"/>
            <a:ext cx="1295401" cy="1206674"/>
          </a:xfrm>
          <a:prstGeom prst="rect">
            <a:avLst/>
          </a:prstGeom>
          <a:noFill/>
        </p:spPr>
      </p:pic>
    </p:spTree>
    <p:extLst>
      <p:ext uri="{BB962C8B-B14F-4D97-AF65-F5344CB8AC3E}">
        <p14:creationId xmlns:p14="http://schemas.microsoft.com/office/powerpoint/2010/main" val="27059149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570038"/>
          </a:xfrm>
        </p:spPr>
        <p:txBody>
          <a:bodyPr/>
          <a:lstStyle/>
          <a:p>
            <a:r>
              <a:rPr lang="en-US" sz="3700" b="1" dirty="0" smtClean="0">
                <a:solidFill>
                  <a:srgbClr val="FFFF00"/>
                </a:solidFill>
              </a:rPr>
              <a:t>Bolstering Texas Parole Supervision: Less Crime, Less Total Spending</a:t>
            </a:r>
            <a:endParaRPr lang="en-US" sz="3700" b="1" dirty="0">
              <a:solidFill>
                <a:srgbClr val="FFFF00"/>
              </a:solidFill>
            </a:endParaRPr>
          </a:p>
        </p:txBody>
      </p:sp>
      <p:sp>
        <p:nvSpPr>
          <p:cNvPr id="3" name="Content Placeholder 2"/>
          <p:cNvSpPr>
            <a:spLocks noGrp="1"/>
          </p:cNvSpPr>
          <p:nvPr>
            <p:ph idx="1"/>
          </p:nvPr>
        </p:nvSpPr>
        <p:spPr>
          <a:xfrm>
            <a:off x="76200" y="1371600"/>
            <a:ext cx="8839200" cy="4724400"/>
          </a:xfrm>
        </p:spPr>
        <p:txBody>
          <a:bodyPr>
            <a:noAutofit/>
          </a:bodyPr>
          <a:lstStyle/>
          <a:p>
            <a:pPr>
              <a:lnSpc>
                <a:spcPts val="3400"/>
              </a:lnSpc>
            </a:pPr>
            <a:r>
              <a:rPr lang="en-US" sz="3400" b="1" dirty="0" smtClean="0"/>
              <a:t>From 2007 to 2010, 1,306 fewer parolees allegedly committed an offense and 825 fewer were revoked for rule violations, saving $30.1 million.</a:t>
            </a:r>
          </a:p>
          <a:p>
            <a:pPr>
              <a:lnSpc>
                <a:spcPts val="3400"/>
              </a:lnSpc>
            </a:pPr>
            <a:r>
              <a:rPr lang="en-US" sz="3400" b="1" dirty="0" smtClean="0"/>
              <a:t>Parole supervision has added instant drug testing, more substance abuse treatment, more job placement resources, enhanced use of graduated sanctions; restored parole chaplains, and increased officers’ emphasis on helping parolees succeed instead of “trail’em, nail’em, and jail’em.”</a:t>
            </a:r>
            <a:endParaRPr lang="en-US" sz="3400" b="1" dirty="0"/>
          </a:p>
        </p:txBody>
      </p:sp>
    </p:spTree>
    <p:extLst>
      <p:ext uri="{BB962C8B-B14F-4D97-AF65-F5344CB8AC3E}">
        <p14:creationId xmlns:p14="http://schemas.microsoft.com/office/powerpoint/2010/main" val="11515013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838200"/>
          </a:xfrm>
        </p:spPr>
        <p:txBody>
          <a:bodyPr>
            <a:noAutofit/>
          </a:bodyPr>
          <a:lstStyle/>
          <a:p>
            <a:r>
              <a:rPr lang="en-US" sz="3700" b="1" dirty="0" smtClean="0">
                <a:solidFill>
                  <a:srgbClr val="FFFF00"/>
                </a:solidFill>
              </a:rPr>
              <a:t>Texas Juvenile Justice</a:t>
            </a:r>
            <a:r>
              <a:rPr lang="en-US" sz="3700" b="1" dirty="0">
                <a:solidFill>
                  <a:srgbClr val="FFFF00"/>
                </a:solidFill>
              </a:rPr>
              <a:t> </a:t>
            </a:r>
            <a:r>
              <a:rPr lang="en-US" sz="3700" b="1" dirty="0" smtClean="0">
                <a:solidFill>
                  <a:srgbClr val="FFFF00"/>
                </a:solidFill>
              </a:rPr>
              <a:t>Reform: Prioritizing Local Solutions</a:t>
            </a:r>
            <a:endParaRPr lang="en-US" sz="3700" b="1" dirty="0">
              <a:solidFill>
                <a:srgbClr val="FFFF00"/>
              </a:solidFill>
            </a:endParaRPr>
          </a:p>
        </p:txBody>
      </p:sp>
      <p:sp>
        <p:nvSpPr>
          <p:cNvPr id="3" name="Content Placeholder 2"/>
          <p:cNvSpPr>
            <a:spLocks noGrp="1"/>
          </p:cNvSpPr>
          <p:nvPr>
            <p:ph idx="1"/>
          </p:nvPr>
        </p:nvSpPr>
        <p:spPr>
          <a:xfrm>
            <a:off x="0" y="1219200"/>
            <a:ext cx="8991600" cy="5181600"/>
          </a:xfrm>
        </p:spPr>
        <p:txBody>
          <a:bodyPr/>
          <a:lstStyle/>
          <a:p>
            <a:pPr>
              <a:lnSpc>
                <a:spcPts val="3300"/>
              </a:lnSpc>
            </a:pPr>
            <a:r>
              <a:rPr lang="en-US" sz="3050" b="1" dirty="0" smtClean="0"/>
              <a:t>Lawmakers gave counties $58 million to keep youth misdemeanants once sent to state lockups.</a:t>
            </a:r>
            <a:endParaRPr lang="en-US" sz="3050" b="1" dirty="0"/>
          </a:p>
          <a:p>
            <a:pPr>
              <a:lnSpc>
                <a:spcPts val="3300"/>
              </a:lnSpc>
            </a:pPr>
            <a:r>
              <a:rPr lang="en-US" sz="3050" b="1" dirty="0" smtClean="0"/>
              <a:t>A 2009 budget provision allows counties that agree to reduce commitments to state lockups to receive a share of the state’s savings for local programs with performance measures.</a:t>
            </a:r>
          </a:p>
          <a:p>
            <a:pPr>
              <a:lnSpc>
                <a:spcPts val="3300"/>
              </a:lnSpc>
            </a:pPr>
            <a:r>
              <a:rPr lang="en-US" sz="3050" b="1" dirty="0" smtClean="0"/>
              <a:t>Juvenile incarceration down two-thirds and juvenile arrests are at record lows.</a:t>
            </a:r>
          </a:p>
          <a:p>
            <a:pPr>
              <a:lnSpc>
                <a:spcPts val="3300"/>
              </a:lnSpc>
            </a:pPr>
            <a:endParaRPr lang="en-US" sz="3050" dirty="0"/>
          </a:p>
        </p:txBody>
      </p:sp>
      <p:pic>
        <p:nvPicPr>
          <p:cNvPr id="5" name="Picture 7" descr="probation_jail_prison-400x300.jpg"/>
          <p:cNvPicPr>
            <a:picLocks noChangeAspect="1"/>
          </p:cNvPicPr>
          <p:nvPr/>
        </p:nvPicPr>
        <p:blipFill>
          <a:blip r:embed="rId2" cstate="print"/>
          <a:srcRect/>
          <a:stretch>
            <a:fillRect/>
          </a:stretch>
        </p:blipFill>
        <p:spPr bwMode="auto">
          <a:xfrm>
            <a:off x="304800" y="5334000"/>
            <a:ext cx="8458200" cy="1371600"/>
          </a:xfrm>
          <a:prstGeom prst="rect">
            <a:avLst/>
          </a:prstGeom>
          <a:noFill/>
          <a:ln w="9525">
            <a:noFill/>
            <a:miter lim="800000"/>
            <a:headEnd/>
            <a:tailEnd/>
          </a:ln>
        </p:spPr>
      </p:pic>
    </p:spTree>
    <p:extLst>
      <p:ext uri="{BB962C8B-B14F-4D97-AF65-F5344CB8AC3E}">
        <p14:creationId xmlns:p14="http://schemas.microsoft.com/office/powerpoint/2010/main" val="32053620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534400" cy="990600"/>
          </a:xfrm>
        </p:spPr>
        <p:txBody>
          <a:bodyPr>
            <a:noAutofit/>
          </a:bodyPr>
          <a:lstStyle/>
          <a:p>
            <a:r>
              <a:rPr lang="en-US" sz="3800" b="1" dirty="0" smtClean="0">
                <a:solidFill>
                  <a:srgbClr val="FFFF00"/>
                </a:solidFill>
              </a:rPr>
              <a:t>Texas Trend: Lower Incarceration </a:t>
            </a:r>
            <a:r>
              <a:rPr lang="en-US" sz="3800" b="1" i="1" dirty="0" smtClean="0">
                <a:solidFill>
                  <a:srgbClr val="FFFF00"/>
                </a:solidFill>
              </a:rPr>
              <a:t>and</a:t>
            </a:r>
            <a:r>
              <a:rPr lang="en-US" sz="3800" b="1" dirty="0" smtClean="0">
                <a:solidFill>
                  <a:srgbClr val="FFFF00"/>
                </a:solidFill>
              </a:rPr>
              <a:t> Crime Rates</a:t>
            </a:r>
            <a:br>
              <a:rPr lang="en-US" sz="3800" b="1" dirty="0" smtClean="0">
                <a:solidFill>
                  <a:srgbClr val="FFFF00"/>
                </a:solidFill>
              </a:rPr>
            </a:br>
            <a:endParaRPr lang="en-US" sz="3800" b="1" dirty="0">
              <a:solidFill>
                <a:srgbClr val="FFFF00"/>
              </a:solidFill>
            </a:endParaRPr>
          </a:p>
        </p:txBody>
      </p:sp>
      <p:sp>
        <p:nvSpPr>
          <p:cNvPr id="7" name="Rectangle 6"/>
          <p:cNvSpPr>
            <a:spLocks noChangeArrowheads="1"/>
          </p:cNvSpPr>
          <p:nvPr/>
        </p:nvSpPr>
        <p:spPr bwMode="auto">
          <a:xfrm>
            <a:off x="457200" y="6172200"/>
            <a:ext cx="8229600" cy="523220"/>
          </a:xfrm>
          <a:prstGeom prst="rect">
            <a:avLst/>
          </a:prstGeom>
          <a:noFill/>
          <a:ln w="9525">
            <a:noFill/>
            <a:miter lim="800000"/>
            <a:headEnd/>
            <a:tailEnd/>
          </a:ln>
        </p:spPr>
        <p:txBody>
          <a:bodyPr wrap="square">
            <a:spAutoFit/>
          </a:bodyPr>
          <a:lstStyle/>
          <a:p>
            <a:pPr algn="ctr"/>
            <a:r>
              <a:rPr lang="en-US" sz="1400" i="1" dirty="0" smtClean="0"/>
              <a:t>Sources: Bureau of Justice Statistics and</a:t>
            </a:r>
          </a:p>
          <a:p>
            <a:pPr algn="ctr"/>
            <a:r>
              <a:rPr lang="en-US" sz="1400" i="1" dirty="0" smtClean="0"/>
              <a:t>Texas Law Enforcement Agency Uniform Crime Reports</a:t>
            </a:r>
            <a:endParaRPr lang="en-US" sz="1400" i="1" dirty="0"/>
          </a:p>
        </p:txBody>
      </p:sp>
      <p:sp>
        <p:nvSpPr>
          <p:cNvPr id="5" name="Content Placeholder 2"/>
          <p:cNvSpPr>
            <a:spLocks noGrp="1"/>
          </p:cNvSpPr>
          <p:nvPr>
            <p:ph idx="1"/>
          </p:nvPr>
        </p:nvSpPr>
        <p:spPr>
          <a:xfrm>
            <a:off x="381000" y="5181600"/>
            <a:ext cx="8763000" cy="1569660"/>
          </a:xfrm>
        </p:spPr>
        <p:txBody>
          <a:bodyPr wrap="square">
            <a:spAutoFit/>
          </a:bodyPr>
          <a:lstStyle/>
          <a:p>
            <a:pPr>
              <a:lnSpc>
                <a:spcPts val="3600"/>
              </a:lnSpc>
              <a:defRPr/>
            </a:pPr>
            <a:r>
              <a:rPr lang="en-US" sz="3000" b="1" dirty="0" smtClean="0"/>
              <a:t>Texas’ crime rate has reached its lowest level since 1968.</a:t>
            </a:r>
          </a:p>
          <a:p>
            <a:pPr>
              <a:lnSpc>
                <a:spcPts val="3600"/>
              </a:lnSpc>
              <a:buNone/>
              <a:defRPr/>
            </a:pPr>
            <a:endParaRPr lang="en-US" sz="3000" b="1" dirty="0" smtClean="0"/>
          </a:p>
        </p:txBody>
      </p:sp>
      <p:graphicFrame>
        <p:nvGraphicFramePr>
          <p:cNvPr id="3" name="Table 2"/>
          <p:cNvGraphicFramePr>
            <a:graphicFrameLocks noGrp="1"/>
          </p:cNvGraphicFramePr>
          <p:nvPr>
            <p:extLst/>
          </p:nvPr>
        </p:nvGraphicFramePr>
        <p:xfrm>
          <a:off x="457200" y="1447800"/>
          <a:ext cx="8382000" cy="3630929"/>
        </p:xfrm>
        <a:graphic>
          <a:graphicData uri="http://schemas.openxmlformats.org/drawingml/2006/table">
            <a:tbl>
              <a:tblPr firstRow="1" bandRow="1">
                <a:tableStyleId>{5C22544A-7EE6-4342-B048-85BDC9FD1C3A}</a:tableStyleId>
              </a:tblPr>
              <a:tblGrid>
                <a:gridCol w="2794000"/>
                <a:gridCol w="2794000"/>
                <a:gridCol w="2794000"/>
              </a:tblGrid>
              <a:tr h="895350">
                <a:tc>
                  <a:txBody>
                    <a:bodyPr/>
                    <a:lstStyle/>
                    <a:p>
                      <a:r>
                        <a:rPr lang="en-US" sz="2800" dirty="0" smtClean="0">
                          <a:solidFill>
                            <a:schemeClr val="bg1"/>
                          </a:solidFill>
                        </a:rPr>
                        <a:t>Year</a:t>
                      </a:r>
                      <a:endParaRPr lang="en-US" sz="2800" dirty="0">
                        <a:solidFill>
                          <a:schemeClr val="bg1"/>
                        </a:solidFill>
                      </a:endParaRPr>
                    </a:p>
                  </a:txBody>
                  <a:tcPr/>
                </a:tc>
                <a:tc>
                  <a:txBody>
                    <a:bodyPr/>
                    <a:lstStyle/>
                    <a:p>
                      <a:r>
                        <a:rPr lang="en-US" sz="2800" dirty="0" smtClean="0">
                          <a:solidFill>
                            <a:schemeClr val="bg1"/>
                          </a:solidFill>
                        </a:rPr>
                        <a:t>FBI</a:t>
                      </a:r>
                      <a:r>
                        <a:rPr lang="en-US" sz="2800" baseline="0" dirty="0" smtClean="0">
                          <a:solidFill>
                            <a:schemeClr val="bg1"/>
                          </a:solidFill>
                        </a:rPr>
                        <a:t> Index Crime Rate</a:t>
                      </a:r>
                      <a:endParaRPr lang="en-US" sz="2800" dirty="0">
                        <a:solidFill>
                          <a:schemeClr val="bg1"/>
                        </a:solidFill>
                      </a:endParaRPr>
                    </a:p>
                  </a:txBody>
                  <a:tcPr/>
                </a:tc>
                <a:tc>
                  <a:txBody>
                    <a:bodyPr/>
                    <a:lstStyle/>
                    <a:p>
                      <a:r>
                        <a:rPr lang="en-US" sz="2800" dirty="0" smtClean="0">
                          <a:solidFill>
                            <a:schemeClr val="bg1"/>
                          </a:solidFill>
                        </a:rPr>
                        <a:t>Incarceration Rate</a:t>
                      </a:r>
                      <a:r>
                        <a:rPr lang="en-US" sz="2800" baseline="0" dirty="0" smtClean="0">
                          <a:solidFill>
                            <a:schemeClr val="bg1"/>
                          </a:solidFill>
                        </a:rPr>
                        <a:t> Per 100k</a:t>
                      </a:r>
                      <a:endParaRPr lang="en-US" sz="2800" dirty="0">
                        <a:solidFill>
                          <a:schemeClr val="bg1"/>
                        </a:solidFill>
                      </a:endParaRPr>
                    </a:p>
                  </a:txBody>
                  <a:tcPr/>
                </a:tc>
              </a:tr>
              <a:tr h="895350">
                <a:tc>
                  <a:txBody>
                    <a:bodyPr/>
                    <a:lstStyle/>
                    <a:p>
                      <a:r>
                        <a:rPr lang="en-US" sz="2800" b="1" dirty="0" smtClean="0"/>
                        <a:t>2005</a:t>
                      </a:r>
                      <a:endParaRPr lang="en-US" sz="2800" b="1" dirty="0"/>
                    </a:p>
                  </a:txBody>
                  <a:tcPr/>
                </a:tc>
                <a:tc>
                  <a:txBody>
                    <a:bodyPr/>
                    <a:lstStyle/>
                    <a:p>
                      <a:r>
                        <a:rPr lang="en-US" sz="2800" b="1" dirty="0" smtClean="0"/>
                        <a:t>4,857.1</a:t>
                      </a:r>
                      <a:endParaRPr lang="en-US" sz="2800" b="1" dirty="0"/>
                    </a:p>
                  </a:txBody>
                  <a:tcPr/>
                </a:tc>
                <a:tc>
                  <a:txBody>
                    <a:bodyPr/>
                    <a:lstStyle/>
                    <a:p>
                      <a:r>
                        <a:rPr lang="en-US" sz="2800" b="1" dirty="0" smtClean="0"/>
                        <a:t>681</a:t>
                      </a:r>
                      <a:endParaRPr lang="en-US" sz="2800" b="1" dirty="0"/>
                    </a:p>
                  </a:txBody>
                  <a:tcPr/>
                </a:tc>
              </a:tr>
              <a:tr h="895350">
                <a:tc>
                  <a:txBody>
                    <a:bodyPr/>
                    <a:lstStyle/>
                    <a:p>
                      <a:r>
                        <a:rPr lang="en-US" sz="2800" b="1" dirty="0" smtClean="0"/>
                        <a:t>2012</a:t>
                      </a:r>
                      <a:endParaRPr lang="en-US" sz="2800" b="1" dirty="0"/>
                    </a:p>
                  </a:txBody>
                  <a:tcPr/>
                </a:tc>
                <a:tc>
                  <a:txBody>
                    <a:bodyPr/>
                    <a:lstStyle/>
                    <a:p>
                      <a:r>
                        <a:rPr lang="en-US" sz="2800" b="1" dirty="0" smtClean="0"/>
                        <a:t>3,770.4</a:t>
                      </a:r>
                      <a:endParaRPr lang="en-US" sz="2800" b="1" dirty="0"/>
                    </a:p>
                  </a:txBody>
                  <a:tcPr/>
                </a:tc>
                <a:tc>
                  <a:txBody>
                    <a:bodyPr/>
                    <a:lstStyle/>
                    <a:p>
                      <a:r>
                        <a:rPr lang="en-US" sz="2800" b="1" dirty="0" smtClean="0"/>
                        <a:t>601</a:t>
                      </a:r>
                      <a:endParaRPr lang="en-US" sz="2800" b="1" dirty="0"/>
                    </a:p>
                  </a:txBody>
                  <a:tcPr/>
                </a:tc>
              </a:tr>
              <a:tr h="895350">
                <a:tc>
                  <a:txBody>
                    <a:bodyPr/>
                    <a:lstStyle/>
                    <a:p>
                      <a:r>
                        <a:rPr lang="en-US" sz="2800" b="1" dirty="0" smtClean="0"/>
                        <a:t>Percent</a:t>
                      </a:r>
                      <a:r>
                        <a:rPr lang="en-US" sz="2800" b="1" baseline="0" dirty="0" smtClean="0"/>
                        <a:t> Change</a:t>
                      </a:r>
                      <a:endParaRPr lang="en-US" sz="2800" b="1" dirty="0"/>
                    </a:p>
                  </a:txBody>
                  <a:tcPr/>
                </a:tc>
                <a:tc>
                  <a:txBody>
                    <a:bodyPr/>
                    <a:lstStyle/>
                    <a:p>
                      <a:r>
                        <a:rPr lang="en-US" sz="2800" b="1" dirty="0" smtClean="0"/>
                        <a:t>-22.4%</a:t>
                      </a:r>
                      <a:endParaRPr lang="en-US" sz="2800" b="1" dirty="0"/>
                    </a:p>
                  </a:txBody>
                  <a:tcPr/>
                </a:tc>
                <a:tc>
                  <a:txBody>
                    <a:bodyPr/>
                    <a:lstStyle/>
                    <a:p>
                      <a:r>
                        <a:rPr lang="en-US" sz="2800" b="1" dirty="0" smtClean="0"/>
                        <a:t>-11.7%</a:t>
                      </a:r>
                      <a:endParaRPr lang="en-US" sz="2800" b="1" dirty="0"/>
                    </a:p>
                  </a:txBody>
                  <a:tcPr/>
                </a:tc>
              </a:tr>
            </a:tbl>
          </a:graphicData>
        </a:graphic>
      </p:graphicFrame>
    </p:spTree>
    <p:extLst>
      <p:ext uri="{BB962C8B-B14F-4D97-AF65-F5344CB8AC3E}">
        <p14:creationId xmlns:p14="http://schemas.microsoft.com/office/powerpoint/2010/main" val="1998166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57200"/>
            <a:ext cx="8229600" cy="1143000"/>
          </a:xfrm>
        </p:spPr>
        <p:txBody>
          <a:bodyPr>
            <a:noAutofit/>
          </a:bodyPr>
          <a:lstStyle/>
          <a:p>
            <a:r>
              <a:rPr lang="en-US" sz="4300" dirty="0" smtClean="0">
                <a:solidFill>
                  <a:srgbClr val="FFFF00"/>
                </a:solidFill>
              </a:rPr>
              <a:t>Florida’s Criminal Justice Session in Review &amp; Current Challenges</a:t>
            </a:r>
            <a:endParaRPr lang="en-US" sz="4300" dirty="0">
              <a:solidFill>
                <a:srgbClr val="FFFF00"/>
              </a:solidFill>
            </a:endParaRPr>
          </a:p>
        </p:txBody>
      </p:sp>
      <p:pic>
        <p:nvPicPr>
          <p:cNvPr id="4098" name="Picture 2" descr="http://rlv.zcache.com/florida_the_sunshine_state_usa_postcard-p239312628673612029envli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696200" cy="443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468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533400"/>
          </a:xfrm>
        </p:spPr>
        <p:txBody>
          <a:bodyPr>
            <a:normAutofit fontScale="90000"/>
          </a:bodyPr>
          <a:lstStyle/>
          <a:p>
            <a:pPr>
              <a:defRPr/>
            </a:pPr>
            <a:r>
              <a:rPr lang="en-US" dirty="0" smtClean="0">
                <a:solidFill>
                  <a:srgbClr val="FFFF00"/>
                </a:solidFill>
              </a:rPr>
              <a:t>2014 Bills Passed by Lawmakers</a:t>
            </a:r>
            <a:endParaRPr lang="en-US" b="1" dirty="0">
              <a:solidFill>
                <a:srgbClr val="FFFF00"/>
              </a:solidFill>
            </a:endParaRPr>
          </a:p>
        </p:txBody>
      </p:sp>
      <p:sp>
        <p:nvSpPr>
          <p:cNvPr id="5" name="Content Placeholder 2"/>
          <p:cNvSpPr txBox="1">
            <a:spLocks/>
          </p:cNvSpPr>
          <p:nvPr/>
        </p:nvSpPr>
        <p:spPr>
          <a:xfrm>
            <a:off x="0" y="609600"/>
            <a:ext cx="9067800" cy="3657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100"/>
              </a:lnSpc>
            </a:pPr>
            <a:r>
              <a:rPr lang="en-US" sz="2950" b="1" dirty="0"/>
              <a:t>HB 99/SB </a:t>
            </a:r>
            <a:r>
              <a:rPr lang="en-US" sz="2950" b="1" dirty="0" smtClean="0"/>
              <a:t>360 adjusts penalties for </a:t>
            </a:r>
            <a:r>
              <a:rPr lang="en-US" sz="2950" b="1" dirty="0"/>
              <a:t>Oxycodone and hydrocodone (thus restoring judicial discretion in </a:t>
            </a:r>
            <a:r>
              <a:rPr lang="en-US" sz="2950" b="1" dirty="0" smtClean="0"/>
              <a:t>hydrocodone/Oxycodone </a:t>
            </a:r>
            <a:r>
              <a:rPr lang="en-US" sz="2950" b="1" dirty="0"/>
              <a:t>cases involving weights below 14 </a:t>
            </a:r>
            <a:r>
              <a:rPr lang="en-US" sz="2950" b="1" dirty="0" smtClean="0"/>
              <a:t>grams), </a:t>
            </a:r>
            <a:r>
              <a:rPr lang="en-US" sz="2950" b="1" dirty="0"/>
              <a:t>and recalibrates sentences for </a:t>
            </a:r>
            <a:r>
              <a:rPr lang="en-US" sz="2950" b="1" dirty="0" smtClean="0"/>
              <a:t>trafficking.</a:t>
            </a:r>
            <a:endParaRPr lang="en-US" sz="2950" b="1" dirty="0"/>
          </a:p>
          <a:p>
            <a:pPr>
              <a:lnSpc>
                <a:spcPts val="3100"/>
              </a:lnSpc>
            </a:pPr>
            <a:r>
              <a:rPr lang="en-US" sz="2950" b="1" dirty="0"/>
              <a:t>HB 89/SB 448, the “Threatened Use of Force </a:t>
            </a:r>
            <a:r>
              <a:rPr lang="en-US" sz="2950" b="1" dirty="0" smtClean="0"/>
              <a:t>Act” provides </a:t>
            </a:r>
            <a:r>
              <a:rPr lang="en-US" sz="2950" b="1" dirty="0"/>
              <a:t>criminal immunity for the threatened use of </a:t>
            </a:r>
            <a:r>
              <a:rPr lang="en-US" sz="2950" b="1" dirty="0" smtClean="0"/>
              <a:t>force </a:t>
            </a:r>
            <a:r>
              <a:rPr lang="en-US" sz="2950" b="1" dirty="0"/>
              <a:t>in circumstances where the actual use of force would have been </a:t>
            </a:r>
            <a:r>
              <a:rPr lang="en-US" sz="2950" b="1" dirty="0" smtClean="0"/>
              <a:t>justified</a:t>
            </a:r>
            <a:r>
              <a:rPr lang="en-US" sz="2950" b="1" dirty="0"/>
              <a:t> </a:t>
            </a:r>
            <a:r>
              <a:rPr lang="en-US" sz="2950" b="1" dirty="0" smtClean="0"/>
              <a:t>and allows departure </a:t>
            </a:r>
            <a:r>
              <a:rPr lang="en-US" sz="2950" b="1" dirty="0"/>
              <a:t>from </a:t>
            </a:r>
            <a:r>
              <a:rPr lang="en-US" sz="2950" b="1" dirty="0" smtClean="0"/>
              <a:t>mandatory </a:t>
            </a:r>
            <a:r>
              <a:rPr lang="en-US" sz="2950" b="1" dirty="0"/>
              <a:t>minimum sentences in certain aggravated assault cases. </a:t>
            </a:r>
          </a:p>
        </p:txBody>
      </p:sp>
      <p:pic>
        <p:nvPicPr>
          <p:cNvPr id="6" name="Picture 2" descr="http://i.treehugger.com/images/2007/10/24/green-job-crossroads.jpg"/>
          <p:cNvPicPr>
            <a:picLocks noChangeAspect="1" noChangeArrowheads="1"/>
          </p:cNvPicPr>
          <p:nvPr/>
        </p:nvPicPr>
        <p:blipFill>
          <a:blip r:embed="rId2" cstate="print"/>
          <a:srcRect/>
          <a:stretch>
            <a:fillRect/>
          </a:stretch>
        </p:blipFill>
        <p:spPr bwMode="auto">
          <a:xfrm>
            <a:off x="228600" y="5196366"/>
            <a:ext cx="8763000" cy="1509234"/>
          </a:xfrm>
          <a:prstGeom prst="rect">
            <a:avLst/>
          </a:prstGeom>
          <a:noFill/>
        </p:spPr>
      </p:pic>
    </p:spTree>
    <p:extLst>
      <p:ext uri="{BB962C8B-B14F-4D97-AF65-F5344CB8AC3E}">
        <p14:creationId xmlns:p14="http://schemas.microsoft.com/office/powerpoint/2010/main" val="34234528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533400"/>
          </a:xfrm>
        </p:spPr>
        <p:txBody>
          <a:bodyPr>
            <a:normAutofit fontScale="90000"/>
          </a:bodyPr>
          <a:lstStyle/>
          <a:p>
            <a:pPr>
              <a:defRPr/>
            </a:pPr>
            <a:r>
              <a:rPr lang="en-US" dirty="0" smtClean="0">
                <a:solidFill>
                  <a:srgbClr val="FFFF00"/>
                </a:solidFill>
              </a:rPr>
              <a:t>2014 Bills Passed by Lawmakers</a:t>
            </a:r>
            <a:endParaRPr lang="en-US" b="1" dirty="0">
              <a:solidFill>
                <a:srgbClr val="FFFF00"/>
              </a:solidFill>
            </a:endParaRPr>
          </a:p>
        </p:txBody>
      </p:sp>
      <p:sp>
        <p:nvSpPr>
          <p:cNvPr id="5" name="Content Placeholder 2"/>
          <p:cNvSpPr txBox="1">
            <a:spLocks/>
          </p:cNvSpPr>
          <p:nvPr/>
        </p:nvSpPr>
        <p:spPr>
          <a:xfrm>
            <a:off x="0" y="685800"/>
            <a:ext cx="9067800" cy="3657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600"/>
              </a:lnSpc>
            </a:pPr>
            <a:r>
              <a:rPr lang="en-US" sz="3300" b="1" dirty="0" smtClean="0"/>
              <a:t>HB 53/SB274 ensures that every inmate leaving prison will receive a photo ID at no cost to them.</a:t>
            </a:r>
          </a:p>
          <a:p>
            <a:pPr>
              <a:lnSpc>
                <a:spcPts val="3600"/>
              </a:lnSpc>
            </a:pPr>
            <a:r>
              <a:rPr lang="en-US" sz="3300" b="1" dirty="0" smtClean="0"/>
              <a:t>HB173 attached to SB850 ensures that DJJ youths have an individual education plan and access to technical training leading to vocational credentials or industry certification. The legislation also provides for online courses. </a:t>
            </a:r>
            <a:endParaRPr lang="en-US" sz="3300" b="1" dirty="0"/>
          </a:p>
        </p:txBody>
      </p:sp>
      <p:pic>
        <p:nvPicPr>
          <p:cNvPr id="8" name="Picture 4" descr="http://news.bbc.co.uk/olmedia/1500000/images/_1500355_cardiff_prison_300.jpg"/>
          <p:cNvPicPr>
            <a:picLocks noChangeAspect="1" noChangeArrowheads="1"/>
          </p:cNvPicPr>
          <p:nvPr/>
        </p:nvPicPr>
        <p:blipFill>
          <a:blip r:embed="rId2">
            <a:lum bright="22000" contrast="16000"/>
          </a:blip>
          <a:srcRect/>
          <a:stretch>
            <a:fillRect/>
          </a:stretch>
        </p:blipFill>
        <p:spPr bwMode="auto">
          <a:xfrm>
            <a:off x="381000" y="5029200"/>
            <a:ext cx="8458200" cy="1676400"/>
          </a:xfrm>
          <a:prstGeom prst="rect">
            <a:avLst/>
          </a:prstGeom>
          <a:noFill/>
        </p:spPr>
      </p:pic>
    </p:spTree>
    <p:extLst>
      <p:ext uri="{BB962C8B-B14F-4D97-AF65-F5344CB8AC3E}">
        <p14:creationId xmlns:p14="http://schemas.microsoft.com/office/powerpoint/2010/main" val="9785063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b="1" dirty="0" smtClean="0">
                <a:solidFill>
                  <a:srgbClr val="FFFF00"/>
                </a:solidFill>
              </a:rPr>
              <a:t>Introduction to the Texas Public Policy Foundation</a:t>
            </a:r>
            <a:endParaRPr lang="en-US" b="1" dirty="0">
              <a:solidFill>
                <a:srgbClr val="FFFF00"/>
              </a:solidFill>
            </a:endParaRPr>
          </a:p>
        </p:txBody>
      </p:sp>
      <p:sp>
        <p:nvSpPr>
          <p:cNvPr id="5" name="Content Placeholder 2"/>
          <p:cNvSpPr>
            <a:spLocks noGrp="1"/>
          </p:cNvSpPr>
          <p:nvPr>
            <p:ph idx="1"/>
          </p:nvPr>
        </p:nvSpPr>
        <p:spPr>
          <a:xfrm>
            <a:off x="0" y="1295400"/>
            <a:ext cx="6781800" cy="5029200"/>
          </a:xfrm>
        </p:spPr>
        <p:txBody>
          <a:bodyPr>
            <a:noAutofit/>
          </a:bodyPr>
          <a:lstStyle/>
          <a:p>
            <a:pPr>
              <a:lnSpc>
                <a:spcPts val="3600"/>
              </a:lnSpc>
              <a:buFont typeface="Wingdings" pitchFamily="-88" charset="2"/>
              <a:buChar char="n"/>
              <a:defRPr/>
            </a:pPr>
            <a:r>
              <a:rPr lang="en-US" sz="3400" b="1" dirty="0" smtClean="0"/>
              <a:t>TPPF Mission: Individual Responsibility, Free Enterprise, Limited Government, Private Property Rights</a:t>
            </a:r>
          </a:p>
          <a:p>
            <a:pPr>
              <a:lnSpc>
                <a:spcPts val="3600"/>
              </a:lnSpc>
              <a:buFont typeface="Wingdings" pitchFamily="-88" charset="2"/>
              <a:buChar char="n"/>
              <a:defRPr/>
            </a:pPr>
            <a:r>
              <a:rPr lang="en-US" sz="3400" b="1" dirty="0" smtClean="0"/>
              <a:t>We apply these foundational principles to criminal justice, bringing together stakeholders and working with policymakers and allies across the spectrum.</a:t>
            </a:r>
          </a:p>
        </p:txBody>
      </p:sp>
      <p:pic>
        <p:nvPicPr>
          <p:cNvPr id="48130" name="Picture 2"/>
          <p:cNvPicPr>
            <a:picLocks noChangeAspect="1" noChangeArrowheads="1"/>
          </p:cNvPicPr>
          <p:nvPr/>
        </p:nvPicPr>
        <p:blipFill>
          <a:blip r:embed="rId2" cstate="print"/>
          <a:srcRect/>
          <a:stretch>
            <a:fillRect/>
          </a:stretch>
        </p:blipFill>
        <p:spPr bwMode="auto">
          <a:xfrm>
            <a:off x="6705600" y="1371600"/>
            <a:ext cx="2238375" cy="5105400"/>
          </a:xfrm>
          <a:prstGeom prst="rect">
            <a:avLst/>
          </a:prstGeom>
          <a:noFill/>
          <a:ln w="9525">
            <a:noFill/>
            <a:miter lim="800000"/>
            <a:headEnd/>
            <a:tailEnd/>
          </a:ln>
        </p:spPr>
      </p:pic>
    </p:spTree>
    <p:extLst>
      <p:ext uri="{BB962C8B-B14F-4D97-AF65-F5344CB8AC3E}">
        <p14:creationId xmlns:p14="http://schemas.microsoft.com/office/powerpoint/2010/main" val="36113932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533400"/>
          </a:xfrm>
        </p:spPr>
        <p:txBody>
          <a:bodyPr>
            <a:normAutofit fontScale="90000"/>
          </a:bodyPr>
          <a:lstStyle/>
          <a:p>
            <a:pPr>
              <a:defRPr/>
            </a:pPr>
            <a:r>
              <a:rPr lang="en-US" dirty="0" smtClean="0">
                <a:solidFill>
                  <a:srgbClr val="FFFF00"/>
                </a:solidFill>
              </a:rPr>
              <a:t>2014 Bills Passed by Lawmakers</a:t>
            </a:r>
            <a:endParaRPr lang="en-US" b="1" dirty="0">
              <a:solidFill>
                <a:srgbClr val="FFFF00"/>
              </a:solidFill>
            </a:endParaRPr>
          </a:p>
        </p:txBody>
      </p:sp>
      <p:sp>
        <p:nvSpPr>
          <p:cNvPr id="5" name="Content Placeholder 2"/>
          <p:cNvSpPr txBox="1">
            <a:spLocks/>
          </p:cNvSpPr>
          <p:nvPr/>
        </p:nvSpPr>
        <p:spPr>
          <a:xfrm>
            <a:off x="0" y="609600"/>
            <a:ext cx="9067800" cy="3657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100"/>
              </a:lnSpc>
            </a:pPr>
            <a:r>
              <a:rPr lang="en-US" sz="2950" b="1" dirty="0" smtClean="0"/>
              <a:t>HB7055 rewrites juvenile code to codify emphasis on prevention, bolster provider performance measures, and enhance transition services for youths leaving facilities.</a:t>
            </a:r>
          </a:p>
          <a:p>
            <a:pPr>
              <a:lnSpc>
                <a:spcPts val="3100"/>
              </a:lnSpc>
            </a:pPr>
            <a:r>
              <a:rPr lang="en-US" sz="2950" b="1" dirty="0" smtClean="0"/>
              <a:t>HB7035 seeks to bring Florida into compliance with Supreme Court rulings on life without parole </a:t>
            </a:r>
            <a:r>
              <a:rPr lang="en-US" sz="2950" b="1" dirty="0"/>
              <a:t>for juveniles </a:t>
            </a:r>
            <a:r>
              <a:rPr lang="en-US" sz="2950" b="1" dirty="0" smtClean="0"/>
              <a:t>providing a single </a:t>
            </a:r>
            <a:r>
              <a:rPr lang="en-US" sz="2950" b="1" dirty="0"/>
              <a:t>sentence review </a:t>
            </a:r>
            <a:r>
              <a:rPr lang="en-US" sz="2950" b="1" dirty="0" smtClean="0"/>
              <a:t>youth </a:t>
            </a:r>
            <a:r>
              <a:rPr lang="en-US" sz="2950" b="1" dirty="0"/>
              <a:t>convicted of </a:t>
            </a:r>
            <a:r>
              <a:rPr lang="en-US" sz="2950" b="1" dirty="0" smtClean="0"/>
              <a:t>murder and </a:t>
            </a:r>
            <a:r>
              <a:rPr lang="en-US" sz="2950" b="1" dirty="0"/>
              <a:t>two sentence reviews to all youth convicted of a </a:t>
            </a:r>
            <a:r>
              <a:rPr lang="en-US" sz="2950" b="1" dirty="0" smtClean="0"/>
              <a:t>non-homicide crime, with initial review occurring after 15-25 years depending on the offense.</a:t>
            </a:r>
            <a:endParaRPr lang="en-US" sz="2950" b="1" dirty="0"/>
          </a:p>
        </p:txBody>
      </p:sp>
      <p:pic>
        <p:nvPicPr>
          <p:cNvPr id="8" name="Picture 2" descr="Juvenile Justice Logo"/>
          <p:cNvPicPr>
            <a:picLocks noChangeAspect="1" noChangeArrowheads="1"/>
          </p:cNvPicPr>
          <p:nvPr/>
        </p:nvPicPr>
        <p:blipFill>
          <a:blip r:embed="rId2" cstate="print"/>
          <a:srcRect/>
          <a:stretch>
            <a:fillRect/>
          </a:stretch>
        </p:blipFill>
        <p:spPr bwMode="auto">
          <a:xfrm>
            <a:off x="304800" y="5181600"/>
            <a:ext cx="8534400" cy="1524000"/>
          </a:xfrm>
          <a:prstGeom prst="rect">
            <a:avLst/>
          </a:prstGeom>
          <a:noFill/>
        </p:spPr>
      </p:pic>
    </p:spTree>
    <p:extLst>
      <p:ext uri="{BB962C8B-B14F-4D97-AF65-F5344CB8AC3E}">
        <p14:creationId xmlns:p14="http://schemas.microsoft.com/office/powerpoint/2010/main" val="21040872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533400"/>
          </a:xfrm>
        </p:spPr>
        <p:txBody>
          <a:bodyPr>
            <a:normAutofit fontScale="90000"/>
          </a:bodyPr>
          <a:lstStyle/>
          <a:p>
            <a:pPr>
              <a:defRPr/>
            </a:pPr>
            <a:r>
              <a:rPr lang="en-US" dirty="0" smtClean="0">
                <a:solidFill>
                  <a:srgbClr val="FFFF00"/>
                </a:solidFill>
              </a:rPr>
              <a:t>New Lobster Mandatory Minimum</a:t>
            </a:r>
            <a:endParaRPr lang="en-US" b="1" dirty="0">
              <a:solidFill>
                <a:srgbClr val="FFFF00"/>
              </a:solidFill>
            </a:endParaRPr>
          </a:p>
        </p:txBody>
      </p:sp>
      <p:sp>
        <p:nvSpPr>
          <p:cNvPr id="5" name="Content Placeholder 2"/>
          <p:cNvSpPr txBox="1">
            <a:spLocks/>
          </p:cNvSpPr>
          <p:nvPr/>
        </p:nvSpPr>
        <p:spPr>
          <a:xfrm>
            <a:off x="0" y="762000"/>
            <a:ext cx="6477000" cy="3657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100"/>
              </a:lnSpc>
            </a:pPr>
            <a:r>
              <a:rPr lang="en-US" sz="2950" b="1" dirty="0" smtClean="0"/>
              <a:t>HB </a:t>
            </a:r>
            <a:r>
              <a:rPr lang="en-US" sz="2950" b="1" dirty="0"/>
              <a:t>47/SB </a:t>
            </a:r>
            <a:r>
              <a:rPr lang="en-US" sz="2950" b="1" dirty="0" smtClean="0"/>
              <a:t>194 passed in 2014 creates </a:t>
            </a:r>
            <a:r>
              <a:rPr lang="en-US" sz="2950" b="1" dirty="0"/>
              <a:t>a mandatory minimum prison sentence for the illegal harvest of “spiny lobster</a:t>
            </a:r>
            <a:r>
              <a:rPr lang="en-US" sz="2950" b="1" dirty="0" smtClean="0"/>
              <a:t>.”</a:t>
            </a:r>
            <a:endParaRPr lang="en-US" sz="2950" b="1" dirty="0"/>
          </a:p>
          <a:p>
            <a:pPr>
              <a:lnSpc>
                <a:spcPts val="3100"/>
              </a:lnSpc>
            </a:pPr>
            <a:r>
              <a:rPr lang="en-US" sz="2950" b="1" dirty="0" smtClean="0"/>
              <a:t>The bill </a:t>
            </a:r>
            <a:r>
              <a:rPr lang="en-US" sz="2950" b="1" dirty="0"/>
              <a:t>criminalizes “possession of spiny lobster during the closed season,” and “while on the water . . . possession of spiny lobster tails that have been wrung or separated from the body</a:t>
            </a:r>
            <a:r>
              <a:rPr lang="en-US" sz="2950" b="1" dirty="0" smtClean="0"/>
              <a:t>.”</a:t>
            </a:r>
          </a:p>
          <a:p>
            <a:pPr>
              <a:lnSpc>
                <a:spcPts val="3100"/>
              </a:lnSpc>
            </a:pPr>
            <a:r>
              <a:rPr lang="en-US" sz="2950" b="1" dirty="0" smtClean="0"/>
              <a:t>One year mandatory minimum only for 4</a:t>
            </a:r>
            <a:r>
              <a:rPr lang="en-US" sz="2950" b="1" baseline="30000" dirty="0" smtClean="0"/>
              <a:t>th</a:t>
            </a:r>
            <a:r>
              <a:rPr lang="en-US" sz="2950" b="1" dirty="0" smtClean="0"/>
              <a:t> violation, but why not let judges use discretion?</a:t>
            </a:r>
            <a:endParaRPr lang="en-US" sz="2950" b="1" dirty="0"/>
          </a:p>
        </p:txBody>
      </p:sp>
      <p:pic>
        <p:nvPicPr>
          <p:cNvPr id="9" name="Picture 4" descr="https://encrypted-tbn2.gstatic.com/images?q=tbn:ANd9GcRuFllxNe2APe2tRD88sxCG9IXxnq0UO9DTUOayR8RNpP1jd-8D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77025"/>
            <a:ext cx="2400886" cy="583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2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533400"/>
          </a:xfrm>
        </p:spPr>
        <p:txBody>
          <a:bodyPr>
            <a:normAutofit fontScale="90000"/>
          </a:bodyPr>
          <a:lstStyle/>
          <a:p>
            <a:pPr>
              <a:defRPr/>
            </a:pPr>
            <a:r>
              <a:rPr lang="en-US" dirty="0" smtClean="0">
                <a:solidFill>
                  <a:srgbClr val="FFFF00"/>
                </a:solidFill>
              </a:rPr>
              <a:t>2014 Bills That Failed to Pass</a:t>
            </a:r>
            <a:endParaRPr lang="en-US" b="1" dirty="0">
              <a:solidFill>
                <a:srgbClr val="FFFF00"/>
              </a:solidFill>
            </a:endParaRPr>
          </a:p>
        </p:txBody>
      </p:sp>
      <p:sp>
        <p:nvSpPr>
          <p:cNvPr id="5" name="Content Placeholder 2"/>
          <p:cNvSpPr txBox="1">
            <a:spLocks/>
          </p:cNvSpPr>
          <p:nvPr/>
        </p:nvSpPr>
        <p:spPr>
          <a:xfrm>
            <a:off x="0" y="622479"/>
            <a:ext cx="9067800" cy="3657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100"/>
              </a:lnSpc>
            </a:pPr>
            <a:r>
              <a:rPr lang="en-US" sz="2950" b="1" dirty="0"/>
              <a:t>SB </a:t>
            </a:r>
            <a:r>
              <a:rPr lang="en-US" sz="2950" b="1" dirty="0" smtClean="0"/>
              <a:t>328 would </a:t>
            </a:r>
            <a:r>
              <a:rPr lang="en-US" sz="2950" b="1" dirty="0"/>
              <a:t>have </a:t>
            </a:r>
            <a:r>
              <a:rPr lang="en-US" sz="2950" b="1" dirty="0" smtClean="0"/>
              <a:t>allowed </a:t>
            </a:r>
            <a:r>
              <a:rPr lang="en-US" sz="2950" b="1" dirty="0"/>
              <a:t>a downward departure from an otherwise applicable three-year mandatory minimum for “trafficking” </a:t>
            </a:r>
            <a:r>
              <a:rPr lang="en-US" sz="2950" b="1" dirty="0" smtClean="0"/>
              <a:t>in drugs, applying only </a:t>
            </a:r>
            <a:r>
              <a:rPr lang="en-US" sz="2950" b="1" dirty="0"/>
              <a:t>to defendants who 1) had not been previously convicted of selling </a:t>
            </a:r>
            <a:r>
              <a:rPr lang="en-US" sz="2950" b="1" dirty="0" smtClean="0"/>
              <a:t>of </a:t>
            </a:r>
            <a:r>
              <a:rPr lang="en-US" sz="2950" b="1" dirty="0"/>
              <a:t>“trafficking” in illegal drugs; 2) possessed the relevant drugs without intent to sell them; 3) did not use a minor to obtain the drugs; 4) did not possess or threaten to use a firearm; and 5) were “amenable to substance abuse </a:t>
            </a:r>
            <a:r>
              <a:rPr lang="en-US" sz="2950" b="1" dirty="0" smtClean="0"/>
              <a:t>treatment.</a:t>
            </a:r>
            <a:endParaRPr lang="en-US" sz="2950" b="1" dirty="0"/>
          </a:p>
        </p:txBody>
      </p:sp>
      <p:pic>
        <p:nvPicPr>
          <p:cNvPr id="6" name="Picture 2" descr="http://images01.trafficz.com/image.php?FilePath=banner/business/criminal_justice.jpg&amp;Width=728"/>
          <p:cNvPicPr>
            <a:picLocks noChangeAspect="1" noChangeArrowheads="1"/>
          </p:cNvPicPr>
          <p:nvPr/>
        </p:nvPicPr>
        <p:blipFill>
          <a:blip r:embed="rId2" cstate="print"/>
          <a:srcRect/>
          <a:stretch>
            <a:fillRect/>
          </a:stretch>
        </p:blipFill>
        <p:spPr bwMode="auto">
          <a:xfrm>
            <a:off x="228600" y="4724400"/>
            <a:ext cx="8610600" cy="1981200"/>
          </a:xfrm>
          <a:prstGeom prst="rect">
            <a:avLst/>
          </a:prstGeom>
          <a:noFill/>
          <a:ln w="9525">
            <a:noFill/>
            <a:miter lim="800000"/>
            <a:headEnd/>
            <a:tailEnd/>
          </a:ln>
        </p:spPr>
      </p:pic>
    </p:spTree>
    <p:extLst>
      <p:ext uri="{BB962C8B-B14F-4D97-AF65-F5344CB8AC3E}">
        <p14:creationId xmlns:p14="http://schemas.microsoft.com/office/powerpoint/2010/main" val="2343707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533400"/>
          </a:xfrm>
        </p:spPr>
        <p:txBody>
          <a:bodyPr>
            <a:normAutofit fontScale="90000"/>
          </a:bodyPr>
          <a:lstStyle/>
          <a:p>
            <a:pPr>
              <a:defRPr/>
            </a:pPr>
            <a:r>
              <a:rPr lang="en-US" dirty="0" smtClean="0">
                <a:solidFill>
                  <a:srgbClr val="FFFF00"/>
                </a:solidFill>
              </a:rPr>
              <a:t>2014 Bills That Failed to Pass</a:t>
            </a:r>
            <a:endParaRPr lang="en-US" b="1" dirty="0">
              <a:solidFill>
                <a:srgbClr val="FFFF00"/>
              </a:solidFill>
            </a:endParaRPr>
          </a:p>
        </p:txBody>
      </p:sp>
      <p:sp>
        <p:nvSpPr>
          <p:cNvPr id="5" name="Content Placeholder 2"/>
          <p:cNvSpPr txBox="1">
            <a:spLocks/>
          </p:cNvSpPr>
          <p:nvPr/>
        </p:nvSpPr>
        <p:spPr>
          <a:xfrm>
            <a:off x="0" y="533400"/>
            <a:ext cx="9067800" cy="3657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100"/>
              </a:lnSpc>
            </a:pPr>
            <a:r>
              <a:rPr lang="en-US" sz="2950" b="1" dirty="0"/>
              <a:t>HB 247 would have made mandatory minimum sentences </a:t>
            </a:r>
            <a:r>
              <a:rPr lang="en-US" sz="2950" b="1" dirty="0" smtClean="0"/>
              <a:t>for </a:t>
            </a:r>
            <a:r>
              <a:rPr lang="en-US" sz="2950" b="1" dirty="0"/>
              <a:t>the </a:t>
            </a:r>
            <a:r>
              <a:rPr lang="en-US" sz="2950" b="1" dirty="0" smtClean="0"/>
              <a:t>lowest-level drug </a:t>
            </a:r>
            <a:r>
              <a:rPr lang="en-US" sz="2950" b="1" dirty="0"/>
              <a:t>“trafficking” </a:t>
            </a:r>
            <a:r>
              <a:rPr lang="en-US" sz="2950" b="1" dirty="0" smtClean="0"/>
              <a:t>offenses </a:t>
            </a:r>
            <a:r>
              <a:rPr lang="en-US" sz="2950" b="1" dirty="0"/>
              <a:t>applicable only upon a second or subsequent conviction </a:t>
            </a:r>
            <a:endParaRPr lang="en-US" sz="2950" b="1" dirty="0" smtClean="0"/>
          </a:p>
          <a:p>
            <a:pPr>
              <a:lnSpc>
                <a:spcPts val="3100"/>
              </a:lnSpc>
            </a:pPr>
            <a:r>
              <a:rPr lang="en-US" sz="2950" b="1" dirty="0"/>
              <a:t>HB 1301/HB 967/SB </a:t>
            </a:r>
            <a:r>
              <a:rPr lang="en-US" sz="2950" b="1" dirty="0" smtClean="0"/>
              <a:t>432 and HB103/SB112 would have allowed for departures form the 10-20-Life sentences in certain limited circumstances.</a:t>
            </a:r>
          </a:p>
          <a:p>
            <a:pPr>
              <a:lnSpc>
                <a:spcPts val="3100"/>
              </a:lnSpc>
            </a:pPr>
            <a:r>
              <a:rPr lang="en-US" sz="2950" b="1" dirty="0"/>
              <a:t>HB 637/SB </a:t>
            </a:r>
            <a:r>
              <a:rPr lang="en-US" sz="2950" b="1" dirty="0" smtClean="0"/>
              <a:t>1504 would have created mandatory minimum of 30 months for aggravated animal cruelty. </a:t>
            </a:r>
            <a:endParaRPr lang="en-US" sz="2950" b="1" dirty="0"/>
          </a:p>
        </p:txBody>
      </p:sp>
      <p:pic>
        <p:nvPicPr>
          <p:cNvPr id="8" name="Picture 2"/>
          <p:cNvPicPr>
            <a:picLocks noChangeAspect="1" noChangeArrowheads="1"/>
          </p:cNvPicPr>
          <p:nvPr/>
        </p:nvPicPr>
        <p:blipFill>
          <a:blip r:embed="rId2"/>
          <a:srcRect/>
          <a:stretch>
            <a:fillRect/>
          </a:stretch>
        </p:blipFill>
        <p:spPr bwMode="auto">
          <a:xfrm>
            <a:off x="304800" y="4800600"/>
            <a:ext cx="8610600" cy="1877028"/>
          </a:xfrm>
          <a:prstGeom prst="rect">
            <a:avLst/>
          </a:prstGeom>
          <a:noFill/>
          <a:ln w="9525">
            <a:noFill/>
            <a:miter lim="800000"/>
            <a:headEnd/>
            <a:tailEnd/>
          </a:ln>
          <a:effectLst/>
        </p:spPr>
      </p:pic>
    </p:spTree>
    <p:extLst>
      <p:ext uri="{BB962C8B-B14F-4D97-AF65-F5344CB8AC3E}">
        <p14:creationId xmlns:p14="http://schemas.microsoft.com/office/powerpoint/2010/main" val="33626532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762000"/>
          </a:xfrm>
        </p:spPr>
        <p:txBody>
          <a:bodyPr>
            <a:normAutofit fontScale="90000"/>
          </a:bodyPr>
          <a:lstStyle/>
          <a:p>
            <a:pPr>
              <a:defRPr/>
            </a:pPr>
            <a:r>
              <a:rPr lang="en-US" dirty="0" smtClean="0">
                <a:solidFill>
                  <a:srgbClr val="FFFF00"/>
                </a:solidFill>
              </a:rPr>
              <a:t>Florida’s Growing Prison Population</a:t>
            </a:r>
            <a:endParaRPr lang="en-US" b="1" dirty="0">
              <a:solidFill>
                <a:srgbClr val="FFFF00"/>
              </a:solidFill>
            </a:endParaRPr>
          </a:p>
        </p:txBody>
      </p:sp>
      <p:sp>
        <p:nvSpPr>
          <p:cNvPr id="5" name="Content Placeholder 2"/>
          <p:cNvSpPr txBox="1">
            <a:spLocks/>
          </p:cNvSpPr>
          <p:nvPr/>
        </p:nvSpPr>
        <p:spPr>
          <a:xfrm>
            <a:off x="0" y="838200"/>
            <a:ext cx="6629400" cy="3657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600"/>
              </a:lnSpc>
            </a:pPr>
            <a:r>
              <a:rPr lang="en-US" sz="3400" b="1" dirty="0" smtClean="0"/>
              <a:t>100,791 projected to spike to 106,793 </a:t>
            </a:r>
            <a:r>
              <a:rPr lang="en-US" sz="3400" b="1" dirty="0"/>
              <a:t>by </a:t>
            </a:r>
            <a:r>
              <a:rPr lang="en-US" sz="3400" b="1" dirty="0" smtClean="0"/>
              <a:t>mid-2017, at an additional cost of $58 million.</a:t>
            </a:r>
            <a:endParaRPr lang="en-US" sz="3400" b="1" dirty="0"/>
          </a:p>
          <a:p>
            <a:pPr>
              <a:lnSpc>
                <a:spcPts val="3600"/>
              </a:lnSpc>
            </a:pPr>
            <a:r>
              <a:rPr lang="en-US" sz="3400" b="1" dirty="0" smtClean="0"/>
              <a:t>15% are drug offenders</a:t>
            </a:r>
          </a:p>
          <a:p>
            <a:pPr>
              <a:lnSpc>
                <a:spcPts val="3600"/>
              </a:lnSpc>
            </a:pPr>
            <a:r>
              <a:rPr lang="en-US" sz="3400" b="1" dirty="0" smtClean="0"/>
              <a:t>Florida spends more than $2.4 billion on corrections, with about 90% going to prisons.</a:t>
            </a:r>
          </a:p>
          <a:p>
            <a:pPr>
              <a:lnSpc>
                <a:spcPts val="3600"/>
              </a:lnSpc>
            </a:pPr>
            <a:r>
              <a:rPr lang="en-US" sz="3400" b="1" dirty="0" smtClean="0"/>
              <a:t>Florida ‘s average time served grew 166% from 1990 to 2009, adding $1.4 billion in annual costs. Average time for drug offenders up 193%. </a:t>
            </a:r>
          </a:p>
          <a:p>
            <a:pPr>
              <a:lnSpc>
                <a:spcPts val="3600"/>
              </a:lnSpc>
            </a:pPr>
            <a:endParaRPr lang="en-US" sz="3400" b="1" dirty="0"/>
          </a:p>
        </p:txBody>
      </p:sp>
      <p:pic>
        <p:nvPicPr>
          <p:cNvPr id="1026" name="Picture 2" descr="http://www.atf.gov/graphics/layout/field/states/flori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990600"/>
            <a:ext cx="2286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1423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52400"/>
            <a:ext cx="9144000" cy="838200"/>
          </a:xfrm>
        </p:spPr>
        <p:txBody>
          <a:bodyPr>
            <a:normAutofit fontScale="90000"/>
          </a:bodyPr>
          <a:lstStyle/>
          <a:p>
            <a:pPr>
              <a:defRPr/>
            </a:pPr>
            <a:r>
              <a:rPr lang="en-US" dirty="0" smtClean="0">
                <a:solidFill>
                  <a:srgbClr val="FFFF00"/>
                </a:solidFill>
              </a:rPr>
              <a:t>Some of the Sharp Increase in Time Served Has Been Unnecessary</a:t>
            </a:r>
            <a:endParaRPr lang="en-US" b="1" dirty="0">
              <a:solidFill>
                <a:srgbClr val="FFFF00"/>
              </a:solidFill>
            </a:endParaRPr>
          </a:p>
        </p:txBody>
      </p:sp>
      <p:sp>
        <p:nvSpPr>
          <p:cNvPr id="5" name="Content Placeholder 2"/>
          <p:cNvSpPr txBox="1">
            <a:spLocks/>
          </p:cNvSpPr>
          <p:nvPr/>
        </p:nvSpPr>
        <p:spPr>
          <a:xfrm>
            <a:off x="0" y="1295400"/>
            <a:ext cx="5867400" cy="33528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600"/>
              </a:lnSpc>
            </a:pPr>
            <a:r>
              <a:rPr lang="en-US" sz="3400" b="1" dirty="0" smtClean="0"/>
              <a:t>Pew conducted dynamic risk analysis and found 14% of Florida nonviolent offenders released in 2004 could have served between 3 and 24 months less with no detriment to public safety.</a:t>
            </a:r>
          </a:p>
          <a:p>
            <a:pPr>
              <a:lnSpc>
                <a:spcPts val="3600"/>
              </a:lnSpc>
            </a:pPr>
            <a:r>
              <a:rPr lang="en-US" sz="3400" b="1" dirty="0" smtClean="0"/>
              <a:t>Would have reduced prison population by 2,640.</a:t>
            </a:r>
          </a:p>
          <a:p>
            <a:pPr marL="137160" indent="0">
              <a:lnSpc>
                <a:spcPts val="3600"/>
              </a:lnSpc>
              <a:buNone/>
            </a:pPr>
            <a:endParaRPr lang="en-US" sz="3400" b="1" dirty="0"/>
          </a:p>
        </p:txBody>
      </p:sp>
      <p:pic>
        <p:nvPicPr>
          <p:cNvPr id="2050" name="Picture 2" descr="http://stockfresh.com/files/c/carpathianprince/m/98/1699382_stock-photo-3d-business-growth-bar-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95400"/>
            <a:ext cx="2819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85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76200"/>
            <a:ext cx="9144000" cy="1219200"/>
          </a:xfrm>
        </p:spPr>
        <p:txBody>
          <a:bodyPr>
            <a:normAutofit fontScale="90000"/>
          </a:bodyPr>
          <a:lstStyle/>
          <a:p>
            <a:pPr>
              <a:defRPr/>
            </a:pPr>
            <a:r>
              <a:rPr lang="en-US" dirty="0" smtClean="0">
                <a:solidFill>
                  <a:srgbClr val="FFFF00"/>
                </a:solidFill>
              </a:rPr>
              <a:t>Florida’s Juvenile Justice System</a:t>
            </a:r>
            <a:br>
              <a:rPr lang="en-US" dirty="0" smtClean="0">
                <a:solidFill>
                  <a:srgbClr val="FFFF00"/>
                </a:solidFill>
              </a:rPr>
            </a:br>
            <a:r>
              <a:rPr lang="en-US" dirty="0" smtClean="0">
                <a:solidFill>
                  <a:srgbClr val="FFFF00"/>
                </a:solidFill>
              </a:rPr>
              <a:t>Has Achieved Notable Successes</a:t>
            </a:r>
            <a:endParaRPr lang="en-US" b="1" dirty="0">
              <a:solidFill>
                <a:srgbClr val="FFFF00"/>
              </a:solidFill>
            </a:endParaRPr>
          </a:p>
        </p:txBody>
      </p:sp>
      <p:sp>
        <p:nvSpPr>
          <p:cNvPr id="5" name="Content Placeholder 2"/>
          <p:cNvSpPr txBox="1">
            <a:spLocks/>
          </p:cNvSpPr>
          <p:nvPr/>
        </p:nvSpPr>
        <p:spPr>
          <a:xfrm>
            <a:off x="0" y="1143000"/>
            <a:ext cx="7162800" cy="35814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100"/>
              </a:lnSpc>
            </a:pPr>
            <a:r>
              <a:rPr lang="en-US" sz="3000" b="1" dirty="0" smtClean="0"/>
              <a:t>Lowest youth arrest rate in 30 years</a:t>
            </a:r>
          </a:p>
          <a:p>
            <a:pPr>
              <a:lnSpc>
                <a:spcPts val="3100"/>
              </a:lnSpc>
            </a:pPr>
            <a:r>
              <a:rPr lang="en-US" sz="3000" b="1" dirty="0" smtClean="0"/>
              <a:t>Florida Redirection has been a national model, achieving a recidivism rate 46% less than commitment to youth lockup.</a:t>
            </a:r>
          </a:p>
          <a:p>
            <a:pPr>
              <a:lnSpc>
                <a:spcPts val="3100"/>
              </a:lnSpc>
            </a:pPr>
            <a:r>
              <a:rPr lang="en-US" sz="3000" b="1" dirty="0" smtClean="0"/>
              <a:t>2009 state review found Redirection had saved or avoided some $41 million in costs.</a:t>
            </a:r>
          </a:p>
          <a:p>
            <a:pPr>
              <a:lnSpc>
                <a:spcPts val="3100"/>
              </a:lnSpc>
            </a:pPr>
            <a:r>
              <a:rPr lang="en-US" sz="3000" b="1" dirty="0" smtClean="0"/>
              <a:t>Florida’s Community-Based Intervention Services Model for reentry achieves rate of 76 to 92% of desistance in year after release. </a:t>
            </a:r>
          </a:p>
          <a:p>
            <a:pPr>
              <a:lnSpc>
                <a:spcPts val="3100"/>
              </a:lnSpc>
            </a:pPr>
            <a:r>
              <a:rPr lang="en-US" sz="3000" b="1" dirty="0" smtClean="0"/>
              <a:t>National pioneer in civil citation</a:t>
            </a:r>
          </a:p>
          <a:p>
            <a:pPr marL="137160" indent="0">
              <a:lnSpc>
                <a:spcPts val="3100"/>
              </a:lnSpc>
              <a:buNone/>
            </a:pPr>
            <a:endParaRPr lang="en-US" sz="3000" b="1" dirty="0"/>
          </a:p>
        </p:txBody>
      </p:sp>
      <p:pic>
        <p:nvPicPr>
          <p:cNvPr id="3074" name="Picture 2" descr="http://jjie.org/wp-content/uploads/2010/07/handshake2-300x2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295400"/>
            <a:ext cx="1828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08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400" cy="762000"/>
          </a:xfrm>
        </p:spPr>
        <p:txBody>
          <a:bodyPr>
            <a:noAutofit/>
          </a:bodyPr>
          <a:lstStyle/>
          <a:p>
            <a:pPr>
              <a:defRPr/>
            </a:pPr>
            <a:r>
              <a:rPr lang="en-US" sz="3700" dirty="0" smtClean="0">
                <a:solidFill>
                  <a:srgbClr val="FFFF00"/>
                </a:solidFill>
              </a:rPr>
              <a:t>Florida’s Juvenile Justice Challenges</a:t>
            </a:r>
            <a:endParaRPr lang="en-US" sz="3700" b="1" dirty="0">
              <a:solidFill>
                <a:srgbClr val="FFFF00"/>
              </a:solidFill>
            </a:endParaRPr>
          </a:p>
        </p:txBody>
      </p:sp>
      <p:sp>
        <p:nvSpPr>
          <p:cNvPr id="5" name="Content Placeholder 2"/>
          <p:cNvSpPr txBox="1">
            <a:spLocks/>
          </p:cNvSpPr>
          <p:nvPr/>
        </p:nvSpPr>
        <p:spPr>
          <a:xfrm>
            <a:off x="0" y="304800"/>
            <a:ext cx="8991600" cy="4038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000"/>
              </a:lnSpc>
            </a:pPr>
            <a:endParaRPr lang="en-US" sz="3100" b="1" dirty="0" smtClean="0"/>
          </a:p>
          <a:p>
            <a:pPr>
              <a:lnSpc>
                <a:spcPts val="3000"/>
              </a:lnSpc>
            </a:pPr>
            <a:r>
              <a:rPr lang="en-US" sz="3100" b="1" dirty="0" smtClean="0"/>
              <a:t>47</a:t>
            </a:r>
            <a:r>
              <a:rPr lang="en-US" sz="3100" b="1" dirty="0"/>
              <a:t>% </a:t>
            </a:r>
            <a:r>
              <a:rPr lang="en-US" sz="3100" b="1" dirty="0" smtClean="0"/>
              <a:t>of beds filled with </a:t>
            </a:r>
            <a:r>
              <a:rPr lang="en-US" sz="3100" b="1" dirty="0"/>
              <a:t>low and moderate risk </a:t>
            </a:r>
            <a:r>
              <a:rPr lang="en-US" sz="3100" b="1" dirty="0" smtClean="0"/>
              <a:t>kids ,such as misdemeanants </a:t>
            </a:r>
            <a:r>
              <a:rPr lang="en-US" sz="3100" b="1" dirty="0"/>
              <a:t>and </a:t>
            </a:r>
            <a:r>
              <a:rPr lang="en-US" sz="3100" b="1" dirty="0" smtClean="0"/>
              <a:t>probation violators.</a:t>
            </a:r>
          </a:p>
          <a:p>
            <a:pPr>
              <a:lnSpc>
                <a:spcPts val="3000"/>
              </a:lnSpc>
            </a:pPr>
            <a:r>
              <a:rPr lang="en-US" sz="3100" b="1" dirty="0" smtClean="0"/>
              <a:t>About 135 empty beds, half of start of 2014.</a:t>
            </a:r>
          </a:p>
          <a:p>
            <a:pPr>
              <a:lnSpc>
                <a:spcPts val="3000"/>
              </a:lnSpc>
            </a:pPr>
            <a:r>
              <a:rPr lang="en-US" sz="3100" b="1" dirty="0" smtClean="0"/>
              <a:t>Residential recidivism rate 41% after 1 year.</a:t>
            </a:r>
          </a:p>
          <a:p>
            <a:pPr>
              <a:lnSpc>
                <a:spcPts val="3000"/>
              </a:lnSpc>
            </a:pPr>
            <a:r>
              <a:rPr lang="en-US" sz="3100" b="1" dirty="0" smtClean="0"/>
              <a:t>Last year, 1,535 youths sent into adult system, yet national research shows comparable youths entering adult system 33% more than those kept in juvenile system and much higher rates of abuse.</a:t>
            </a:r>
            <a:endParaRPr lang="en-US" sz="3100" b="1" dirty="0"/>
          </a:p>
        </p:txBody>
      </p:sp>
      <p:pic>
        <p:nvPicPr>
          <p:cNvPr id="6" name="Picture 6" descr="http://todaysseniorsnetwork.com/Justice%20scales.jpg"/>
          <p:cNvPicPr>
            <a:picLocks noChangeAspect="1" noChangeArrowheads="1"/>
          </p:cNvPicPr>
          <p:nvPr/>
        </p:nvPicPr>
        <p:blipFill>
          <a:blip r:embed="rId2" cstate="print"/>
          <a:srcRect/>
          <a:stretch>
            <a:fillRect/>
          </a:stretch>
        </p:blipFill>
        <p:spPr bwMode="auto">
          <a:xfrm>
            <a:off x="304800" y="5029200"/>
            <a:ext cx="8458200" cy="1676400"/>
          </a:xfrm>
          <a:prstGeom prst="rect">
            <a:avLst/>
          </a:prstGeom>
          <a:noFill/>
          <a:ln w="9525">
            <a:noFill/>
            <a:miter lim="800000"/>
            <a:headEnd/>
            <a:tailEnd/>
          </a:ln>
        </p:spPr>
      </p:pic>
    </p:spTree>
    <p:extLst>
      <p:ext uri="{BB962C8B-B14F-4D97-AF65-F5344CB8AC3E}">
        <p14:creationId xmlns:p14="http://schemas.microsoft.com/office/powerpoint/2010/main" val="2735532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533400"/>
          </a:xfrm>
        </p:spPr>
        <p:txBody>
          <a:bodyPr>
            <a:noAutofit/>
          </a:bodyPr>
          <a:lstStyle/>
          <a:p>
            <a:r>
              <a:rPr lang="en-US" sz="5200" b="1" dirty="0" smtClean="0">
                <a:solidFill>
                  <a:srgbClr val="FFFF00"/>
                </a:solidFill>
              </a:rPr>
              <a:t>Policy Options </a:t>
            </a:r>
            <a:br>
              <a:rPr lang="en-US" sz="5200" b="1" dirty="0" smtClean="0">
                <a:solidFill>
                  <a:srgbClr val="FFFF00"/>
                </a:solidFill>
              </a:rPr>
            </a:br>
            <a:r>
              <a:rPr lang="en-US" sz="5200" b="1" dirty="0" smtClean="0">
                <a:solidFill>
                  <a:srgbClr val="FFFF00"/>
                </a:solidFill>
              </a:rPr>
              <a:t>for Florida</a:t>
            </a:r>
            <a:endParaRPr lang="en-US" sz="5200" b="1" dirty="0">
              <a:solidFill>
                <a:srgbClr val="FFFF00"/>
              </a:solidFill>
            </a:endParaRPr>
          </a:p>
        </p:txBody>
      </p:sp>
      <p:pic>
        <p:nvPicPr>
          <p:cNvPr id="4" name="Picture 4" descr="http://papundits.files.wordpress.com/2009/05/20090430_legislation.jpg"/>
          <p:cNvPicPr>
            <a:picLocks noChangeAspect="1" noChangeArrowheads="1"/>
          </p:cNvPicPr>
          <p:nvPr/>
        </p:nvPicPr>
        <p:blipFill>
          <a:blip r:embed="rId2" cstate="print"/>
          <a:srcRect/>
          <a:stretch>
            <a:fillRect/>
          </a:stretch>
        </p:blipFill>
        <p:spPr bwMode="auto">
          <a:xfrm>
            <a:off x="685800" y="1981200"/>
            <a:ext cx="7848600" cy="434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600" dirty="0" smtClean="0">
                <a:solidFill>
                  <a:srgbClr val="FFFF00"/>
                </a:solidFill>
              </a:rPr>
              <a:t>Strengthening Alternatives to Incarceration</a:t>
            </a:r>
            <a:endParaRPr lang="en-US" sz="4600" b="1" dirty="0">
              <a:solidFill>
                <a:srgbClr val="FFFF00"/>
              </a:solidFill>
            </a:endParaRPr>
          </a:p>
        </p:txBody>
      </p:sp>
      <p:pic>
        <p:nvPicPr>
          <p:cNvPr id="4098" name="Picture 2" descr="http://img.ehowcdn.com/article-new/ehow/images/a05/je/bn/special-alternative-incarceration-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924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7611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b="1" dirty="0" smtClean="0">
                <a:solidFill>
                  <a:srgbClr val="FFFF00"/>
                </a:solidFill>
              </a:rPr>
              <a:t>The TPPF Portfolio</a:t>
            </a:r>
            <a:endParaRPr lang="en-US" b="1" dirty="0">
              <a:solidFill>
                <a:srgbClr val="FFFF00"/>
              </a:solidFill>
            </a:endParaRPr>
          </a:p>
        </p:txBody>
      </p:sp>
      <p:sp>
        <p:nvSpPr>
          <p:cNvPr id="5" name="Content Placeholder 2"/>
          <p:cNvSpPr>
            <a:spLocks noGrp="1"/>
          </p:cNvSpPr>
          <p:nvPr>
            <p:ph idx="1"/>
          </p:nvPr>
        </p:nvSpPr>
        <p:spPr>
          <a:xfrm>
            <a:off x="0" y="1123950"/>
            <a:ext cx="6781800" cy="5200650"/>
          </a:xfrm>
        </p:spPr>
        <p:txBody>
          <a:bodyPr>
            <a:noAutofit/>
          </a:bodyPr>
          <a:lstStyle/>
          <a:p>
            <a:pPr>
              <a:lnSpc>
                <a:spcPts val="3600"/>
              </a:lnSpc>
              <a:buFont typeface="Wingdings" pitchFamily="-88" charset="2"/>
              <a:buChar char="n"/>
              <a:defRPr/>
            </a:pPr>
            <a:r>
              <a:rPr lang="en-US" sz="3400" b="1" dirty="0" smtClean="0"/>
              <a:t>Fiscal and tax restraint</a:t>
            </a:r>
          </a:p>
          <a:p>
            <a:pPr>
              <a:lnSpc>
                <a:spcPts val="3600"/>
              </a:lnSpc>
              <a:buFont typeface="Wingdings" pitchFamily="-88" charset="2"/>
              <a:buChar char="n"/>
              <a:defRPr/>
            </a:pPr>
            <a:r>
              <a:rPr lang="en-US" sz="3400" b="1" dirty="0" smtClean="0"/>
              <a:t>Civil justice reform (worked to enact loser pays in 2011)</a:t>
            </a:r>
          </a:p>
          <a:p>
            <a:pPr>
              <a:lnSpc>
                <a:spcPts val="3600"/>
              </a:lnSpc>
              <a:buFont typeface="Wingdings" pitchFamily="-88" charset="2"/>
              <a:buChar char="n"/>
              <a:defRPr/>
            </a:pPr>
            <a:r>
              <a:rPr lang="en-US" sz="3400" b="1" dirty="0" smtClean="0"/>
              <a:t>Center for Tenth Amendment Studies</a:t>
            </a:r>
          </a:p>
          <a:p>
            <a:pPr>
              <a:lnSpc>
                <a:spcPts val="3600"/>
              </a:lnSpc>
              <a:buFont typeface="Wingdings" pitchFamily="-88" charset="2"/>
              <a:buChar char="n"/>
              <a:defRPr/>
            </a:pPr>
            <a:r>
              <a:rPr lang="en-US" sz="3400" b="1" dirty="0" smtClean="0"/>
              <a:t>Deregulation of (over)regulated industries like insurance and utilities.</a:t>
            </a:r>
          </a:p>
          <a:p>
            <a:pPr>
              <a:lnSpc>
                <a:spcPts val="3600"/>
              </a:lnSpc>
              <a:buFont typeface="Wingdings" pitchFamily="-88" charset="2"/>
              <a:buChar char="n"/>
              <a:defRPr/>
            </a:pPr>
            <a:r>
              <a:rPr lang="en-US" sz="3400" b="1" dirty="0" smtClean="0"/>
              <a:t>Center for Effective Justice launched in March 2005, Right on Crime in Dec. 2010</a:t>
            </a:r>
          </a:p>
          <a:p>
            <a:pPr>
              <a:lnSpc>
                <a:spcPts val="3600"/>
              </a:lnSpc>
              <a:buFont typeface="Wingdings" pitchFamily="-88" charset="2"/>
              <a:buChar char="n"/>
              <a:defRPr/>
            </a:pPr>
            <a:endParaRPr lang="en-US" sz="3400" b="1" dirty="0" smtClean="0"/>
          </a:p>
        </p:txBody>
      </p:sp>
      <p:pic>
        <p:nvPicPr>
          <p:cNvPr id="1026" name="Picture 2" descr="http://t0.gstatic.com/images?q=tbn:ANd9GcT6SuhpBbnT3_rvKP0F8GB6w7qp9_KVaqAtquhDlVbUDmOzW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123950"/>
            <a:ext cx="2047875"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831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70038"/>
          </a:xfrm>
        </p:spPr>
        <p:txBody>
          <a:bodyPr>
            <a:normAutofit/>
          </a:bodyPr>
          <a:lstStyle/>
          <a:p>
            <a:r>
              <a:rPr lang="en-US" sz="3900" b="1" dirty="0" smtClean="0">
                <a:solidFill>
                  <a:srgbClr val="FFFF00"/>
                </a:solidFill>
              </a:rPr>
              <a:t>The Incentive Funding Model: Aligning Goals &amp; Funding</a:t>
            </a:r>
            <a:endParaRPr lang="en-US" sz="3900" b="1" dirty="0">
              <a:solidFill>
                <a:srgbClr val="FFFF00"/>
              </a:solidFill>
            </a:endParaRPr>
          </a:p>
        </p:txBody>
      </p:sp>
      <p:sp>
        <p:nvSpPr>
          <p:cNvPr id="3" name="Content Placeholder 2"/>
          <p:cNvSpPr>
            <a:spLocks noGrp="1"/>
          </p:cNvSpPr>
          <p:nvPr>
            <p:ph idx="1"/>
          </p:nvPr>
        </p:nvSpPr>
        <p:spPr>
          <a:xfrm>
            <a:off x="0" y="1447800"/>
            <a:ext cx="7162800" cy="4648200"/>
          </a:xfrm>
        </p:spPr>
        <p:txBody>
          <a:bodyPr>
            <a:noAutofit/>
          </a:bodyPr>
          <a:lstStyle/>
          <a:p>
            <a:pPr>
              <a:lnSpc>
                <a:spcPts val="3300"/>
              </a:lnSpc>
            </a:pPr>
            <a:r>
              <a:rPr lang="en-US" sz="3400" b="1" dirty="0" smtClean="0"/>
              <a:t>Gives counties the option to receive some state funds now spent incarcerating non-violent offenders in exchange for setting a prison commitment target and reducing recidivism.</a:t>
            </a:r>
          </a:p>
          <a:p>
            <a:pPr>
              <a:lnSpc>
                <a:spcPts val="3300"/>
              </a:lnSpc>
            </a:pPr>
            <a:r>
              <a:rPr lang="en-US" sz="3400" b="1" dirty="0" smtClean="0"/>
              <a:t>Funds could be used for treatment, stronger probation, electronic monitoring, prevention, problem-solving policing, and victim mediation and services.</a:t>
            </a:r>
            <a:endParaRPr lang="en-US" sz="3400" b="1" dirty="0"/>
          </a:p>
        </p:txBody>
      </p:sp>
      <p:pic>
        <p:nvPicPr>
          <p:cNvPr id="52226" name="Picture 2" descr="http://myindependentliving.org/pmwiki/uploads/hands.jpg"/>
          <p:cNvPicPr>
            <a:picLocks noChangeAspect="1" noChangeArrowheads="1"/>
          </p:cNvPicPr>
          <p:nvPr/>
        </p:nvPicPr>
        <p:blipFill>
          <a:blip r:embed="rId2" cstate="print"/>
          <a:srcRect/>
          <a:stretch>
            <a:fillRect/>
          </a:stretch>
        </p:blipFill>
        <p:spPr bwMode="auto">
          <a:xfrm>
            <a:off x="7086600" y="1371600"/>
            <a:ext cx="1905000" cy="5181600"/>
          </a:xfrm>
          <a:prstGeom prst="rect">
            <a:avLst/>
          </a:prstGeom>
          <a:noFill/>
        </p:spPr>
      </p:pic>
    </p:spTree>
    <p:extLst>
      <p:ext uri="{BB962C8B-B14F-4D97-AF65-F5344CB8AC3E}">
        <p14:creationId xmlns:p14="http://schemas.microsoft.com/office/powerpoint/2010/main" val="2208915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524000"/>
          </a:xfrm>
        </p:spPr>
        <p:txBody>
          <a:bodyPr/>
          <a:lstStyle/>
          <a:p>
            <a:pPr>
              <a:defRPr/>
            </a:pPr>
            <a:r>
              <a:rPr lang="en-US" sz="3500" b="1" dirty="0" smtClean="0">
                <a:solidFill>
                  <a:srgbClr val="FFFF00"/>
                </a:solidFill>
              </a:rPr>
              <a:t>Strengthen Probation: Demand Results</a:t>
            </a:r>
            <a:endParaRPr lang="en-US" sz="3500" b="1" dirty="0">
              <a:solidFill>
                <a:srgbClr val="FFFF00"/>
              </a:solidFill>
            </a:endParaRPr>
          </a:p>
        </p:txBody>
      </p:sp>
      <p:sp>
        <p:nvSpPr>
          <p:cNvPr id="3" name="Content Placeholder 2"/>
          <p:cNvSpPr>
            <a:spLocks noGrp="1"/>
          </p:cNvSpPr>
          <p:nvPr>
            <p:ph idx="1"/>
          </p:nvPr>
        </p:nvSpPr>
        <p:spPr>
          <a:xfrm>
            <a:off x="-56272" y="838200"/>
            <a:ext cx="7323408" cy="5715000"/>
          </a:xfrm>
        </p:spPr>
        <p:txBody>
          <a:bodyPr>
            <a:noAutofit/>
          </a:bodyPr>
          <a:lstStyle/>
          <a:p>
            <a:pPr>
              <a:lnSpc>
                <a:spcPts val="3200"/>
              </a:lnSpc>
              <a:buFont typeface="Wingdings" pitchFamily="-88" charset="2"/>
              <a:buChar char="n"/>
              <a:defRPr/>
            </a:pPr>
            <a:r>
              <a:rPr lang="en-US" sz="3200" b="1" dirty="0" smtClean="0"/>
              <a:t>2008-09: CA., IL. &amp; AZ. pass performance-based probation funding measures providing departments with incentive funding for fewer commitments, fewer new crimes, and more restitution. AZ. </a:t>
            </a:r>
            <a:r>
              <a:rPr lang="en-US" sz="3200" b="1" dirty="0"/>
              <a:t>m</a:t>
            </a:r>
            <a:r>
              <a:rPr lang="en-US" sz="3200" b="1" dirty="0" smtClean="0"/>
              <a:t>easure led to 31% decline in new crimes and 28% drop in revocations.</a:t>
            </a:r>
          </a:p>
          <a:p>
            <a:pPr>
              <a:lnSpc>
                <a:spcPts val="3200"/>
              </a:lnSpc>
              <a:buFont typeface="Wingdings" pitchFamily="-88" charset="2"/>
              <a:buChar char="n"/>
              <a:defRPr/>
            </a:pPr>
            <a:r>
              <a:rPr lang="en-US" sz="3200" b="1" dirty="0" smtClean="0"/>
              <a:t>IL. bill requires system-wide use of assessment instruments that match risk and needs to supervision strategies, tracking an offender from entry to reentry.  </a:t>
            </a:r>
          </a:p>
          <a:p>
            <a:pPr>
              <a:lnSpc>
                <a:spcPts val="3200"/>
              </a:lnSpc>
              <a:buFont typeface="Wingdings" pitchFamily="-88" charset="2"/>
              <a:buNone/>
              <a:defRPr/>
            </a:pPr>
            <a:endParaRPr lang="en-US" sz="3200" dirty="0"/>
          </a:p>
        </p:txBody>
      </p:sp>
      <p:pic>
        <p:nvPicPr>
          <p:cNvPr id="3074" name="Picture 2" descr="http://explore.lsc.edu/counseling/PublishingImages/prob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136" y="914400"/>
            <a:ext cx="1714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762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057400"/>
          </a:xfrm>
        </p:spPr>
        <p:txBody>
          <a:bodyPr/>
          <a:lstStyle/>
          <a:p>
            <a:pPr>
              <a:defRPr/>
            </a:pPr>
            <a:r>
              <a:rPr lang="en-US" b="1" dirty="0" smtClean="0">
                <a:solidFill>
                  <a:srgbClr val="FFFF00"/>
                </a:solidFill>
              </a:rPr>
              <a:t>Problem-Solving Courts</a:t>
            </a:r>
            <a:endParaRPr lang="en-US" b="1" dirty="0">
              <a:solidFill>
                <a:srgbClr val="FFFF00"/>
              </a:solidFill>
            </a:endParaRPr>
          </a:p>
        </p:txBody>
      </p:sp>
      <p:sp>
        <p:nvSpPr>
          <p:cNvPr id="3" name="Content Placeholder 2"/>
          <p:cNvSpPr>
            <a:spLocks noGrp="1"/>
          </p:cNvSpPr>
          <p:nvPr>
            <p:ph idx="1"/>
          </p:nvPr>
        </p:nvSpPr>
        <p:spPr>
          <a:xfrm>
            <a:off x="172328" y="699868"/>
            <a:ext cx="8915400" cy="4876800"/>
          </a:xfrm>
        </p:spPr>
        <p:txBody>
          <a:bodyPr>
            <a:normAutofit fontScale="92500"/>
          </a:bodyPr>
          <a:lstStyle/>
          <a:p>
            <a:pPr>
              <a:lnSpc>
                <a:spcPts val="3400"/>
              </a:lnSpc>
              <a:buFont typeface="Wingdings" pitchFamily="-88" charset="2"/>
              <a:buChar char="n"/>
              <a:defRPr/>
            </a:pPr>
            <a:r>
              <a:rPr lang="en-US" sz="3500" b="1" dirty="0" smtClean="0"/>
              <a:t>Drug courts: 34% lower recidivism: should focus on high-risk offenders who would have gone to prison. </a:t>
            </a:r>
          </a:p>
          <a:p>
            <a:pPr>
              <a:lnSpc>
                <a:spcPts val="3400"/>
              </a:lnSpc>
              <a:buFont typeface="Wingdings" pitchFamily="-88" charset="2"/>
              <a:buChar char="n"/>
              <a:defRPr/>
            </a:pPr>
            <a:r>
              <a:rPr lang="en-US" sz="3500" b="1" dirty="0" smtClean="0"/>
              <a:t>Hawaii HOPE Court with regular testing, treatment as needed, and weekend jail in few cases of non-compliance: 2/3 less re-offending, costs a third of drug court.</a:t>
            </a:r>
          </a:p>
          <a:p>
            <a:pPr>
              <a:lnSpc>
                <a:spcPts val="3400"/>
              </a:lnSpc>
              <a:buFont typeface="Wingdings" pitchFamily="-88" charset="2"/>
              <a:buChar char="n"/>
              <a:defRPr/>
            </a:pPr>
            <a:r>
              <a:rPr lang="en-US" sz="3500" b="1" dirty="0" smtClean="0"/>
              <a:t>Mental health courts: </a:t>
            </a:r>
            <a:r>
              <a:rPr lang="en-US" sz="3500" b="1" i="1" dirty="0" smtClean="0"/>
              <a:t>Amer. Journal of Psychiatry</a:t>
            </a:r>
            <a:r>
              <a:rPr lang="en-US" sz="3500" b="1" dirty="0" smtClean="0"/>
              <a:t>: less total &amp; violent re-offending</a:t>
            </a:r>
          </a:p>
        </p:txBody>
      </p:sp>
      <p:pic>
        <p:nvPicPr>
          <p:cNvPr id="29700" name="Picture 2" descr="http://www.topnews.in/law/files/courts.jpg"/>
          <p:cNvPicPr>
            <a:picLocks noChangeAspect="1" noChangeArrowheads="1"/>
          </p:cNvPicPr>
          <p:nvPr/>
        </p:nvPicPr>
        <p:blipFill>
          <a:blip r:embed="rId2" cstate="print"/>
          <a:srcRect/>
          <a:stretch>
            <a:fillRect/>
          </a:stretch>
        </p:blipFill>
        <p:spPr bwMode="auto">
          <a:xfrm>
            <a:off x="787400" y="4953000"/>
            <a:ext cx="7696200" cy="1752600"/>
          </a:xfrm>
          <a:prstGeom prst="rect">
            <a:avLst/>
          </a:prstGeom>
          <a:noFill/>
          <a:ln w="9525">
            <a:noFill/>
            <a:miter lim="800000"/>
            <a:headEnd/>
            <a:tailEnd/>
          </a:ln>
        </p:spPr>
      </p:pic>
    </p:spTree>
    <p:extLst>
      <p:ext uri="{BB962C8B-B14F-4D97-AF65-F5344CB8AC3E}">
        <p14:creationId xmlns:p14="http://schemas.microsoft.com/office/powerpoint/2010/main" val="15181454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209800"/>
          </a:xfrm>
        </p:spPr>
        <p:txBody>
          <a:bodyPr/>
          <a:lstStyle/>
          <a:p>
            <a:pPr>
              <a:defRPr/>
            </a:pPr>
            <a:r>
              <a:rPr lang="en-US" b="1" dirty="0" smtClean="0">
                <a:solidFill>
                  <a:srgbClr val="FFFF00"/>
                </a:solidFill>
              </a:rPr>
              <a:t>Strengthening Supervision</a:t>
            </a:r>
            <a:endParaRPr lang="en-US" b="1" dirty="0">
              <a:solidFill>
                <a:srgbClr val="FFFF00"/>
              </a:solidFill>
            </a:endParaRPr>
          </a:p>
        </p:txBody>
      </p:sp>
      <p:sp>
        <p:nvSpPr>
          <p:cNvPr id="3" name="Content Placeholder 2"/>
          <p:cNvSpPr>
            <a:spLocks noGrp="1"/>
          </p:cNvSpPr>
          <p:nvPr>
            <p:ph idx="1"/>
          </p:nvPr>
        </p:nvSpPr>
        <p:spPr>
          <a:xfrm>
            <a:off x="228600" y="-168816"/>
            <a:ext cx="8915400" cy="4024532"/>
          </a:xfrm>
        </p:spPr>
        <p:txBody>
          <a:bodyPr>
            <a:noAutofit/>
          </a:bodyPr>
          <a:lstStyle/>
          <a:p>
            <a:pPr>
              <a:lnSpc>
                <a:spcPts val="3000"/>
              </a:lnSpc>
              <a:buFont typeface="Wingdings" pitchFamily="-88" charset="2"/>
              <a:buChar char="n"/>
              <a:defRPr/>
            </a:pPr>
            <a:endParaRPr lang="en-US" sz="3100" b="1" dirty="0" smtClean="0"/>
          </a:p>
          <a:p>
            <a:pPr>
              <a:lnSpc>
                <a:spcPts val="3000"/>
              </a:lnSpc>
              <a:buFont typeface="Wingdings" pitchFamily="-88" charset="2"/>
              <a:buChar char="n"/>
              <a:defRPr/>
            </a:pPr>
            <a:endParaRPr lang="en-US" sz="3100" b="1" dirty="0" smtClean="0"/>
          </a:p>
          <a:p>
            <a:pPr>
              <a:lnSpc>
                <a:spcPts val="3400"/>
              </a:lnSpc>
              <a:defRPr/>
            </a:pPr>
            <a:r>
              <a:rPr lang="en-US" sz="3100" b="1" dirty="0" smtClean="0"/>
              <a:t>Bolster graduated sanctions and incentives</a:t>
            </a:r>
          </a:p>
          <a:p>
            <a:pPr>
              <a:lnSpc>
                <a:spcPts val="3400"/>
              </a:lnSpc>
              <a:defRPr/>
            </a:pPr>
            <a:r>
              <a:rPr lang="en-US" sz="3100" b="1" dirty="0" smtClean="0"/>
              <a:t>Enhance use of risk/needs assessments to match offenders with programs</a:t>
            </a:r>
          </a:p>
          <a:p>
            <a:pPr>
              <a:lnSpc>
                <a:spcPts val="3400"/>
              </a:lnSpc>
              <a:defRPr/>
            </a:pPr>
            <a:r>
              <a:rPr lang="en-US" sz="3100" b="1" dirty="0" smtClean="0"/>
              <a:t>FL. Study: GPS monitored probationers                   were 89% less likely to be revoked</a:t>
            </a:r>
          </a:p>
          <a:p>
            <a:pPr>
              <a:lnSpc>
                <a:spcPts val="3400"/>
              </a:lnSpc>
              <a:defRPr/>
            </a:pPr>
            <a:r>
              <a:rPr lang="en-US" sz="3100" b="1" dirty="0" smtClean="0"/>
              <a:t>Georgia telephone reporting for low-risk offenders allows officers to spend more time visiting high-risk offenders </a:t>
            </a:r>
          </a:p>
        </p:txBody>
      </p:sp>
      <p:pic>
        <p:nvPicPr>
          <p:cNvPr id="3074" name="Picture 2" descr="https://encrypted-tbn0.gstatic.com/images?q=tbn:ANd9GcTkBvgiDXEIdDt0IeLkXoxyvCOpa_3BcE8k2_n9SSWFxeIpBZ8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48200"/>
            <a:ext cx="8610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654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3900" b="1" dirty="0" smtClean="0">
                <a:solidFill>
                  <a:srgbClr val="FFFF00"/>
                </a:solidFill>
              </a:rPr>
              <a:t>Day Reporting Centers</a:t>
            </a:r>
            <a:endParaRPr lang="en-US" sz="3900" b="1" dirty="0">
              <a:solidFill>
                <a:srgbClr val="FFFF00"/>
              </a:solidFill>
            </a:endParaRPr>
          </a:p>
        </p:txBody>
      </p:sp>
      <p:sp>
        <p:nvSpPr>
          <p:cNvPr id="4" name="Content Placeholder 2"/>
          <p:cNvSpPr txBox="1">
            <a:spLocks/>
          </p:cNvSpPr>
          <p:nvPr/>
        </p:nvSpPr>
        <p:spPr bwMode="auto">
          <a:xfrm>
            <a:off x="152400" y="685800"/>
            <a:ext cx="8839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ts val="2900"/>
              </a:lnSpc>
              <a:spcBef>
                <a:spcPct val="20000"/>
              </a:spcBef>
              <a:spcAft>
                <a:spcPct val="0"/>
              </a:spcAft>
              <a:buClr>
                <a:schemeClr val="tx1"/>
              </a:buClr>
              <a:buSzPct val="80000"/>
              <a:buFont typeface="Wingdings" pitchFamily="-88" charset="2"/>
              <a:buChar char="n"/>
              <a:tabLst/>
              <a:defRPr/>
            </a:pPr>
            <a:r>
              <a:rPr lang="en-US" sz="3000" b="1" kern="0" dirty="0" smtClean="0">
                <a:effectLst>
                  <a:outerShdw blurRad="38100" dist="38100" dir="2700000" algn="tl">
                    <a:srgbClr val="000000"/>
                  </a:outerShdw>
                </a:effectLst>
                <a:latin typeface="+mn-lt"/>
                <a:cs typeface="+mn-cs"/>
              </a:rPr>
              <a:t>Often targeted at probationers who need more structure as alternative to initial incarceration or used as parole condition.  </a:t>
            </a:r>
          </a:p>
          <a:p>
            <a:pPr marL="342900" marR="0" lvl="0" indent="-342900" algn="l" defTabSz="914400" rtl="0" eaLnBrk="0" fontAlgn="base" latinLnBrk="0" hangingPunct="0">
              <a:lnSpc>
                <a:spcPts val="2900"/>
              </a:lnSpc>
              <a:spcBef>
                <a:spcPct val="20000"/>
              </a:spcBef>
              <a:spcAft>
                <a:spcPct val="0"/>
              </a:spcAft>
              <a:buClr>
                <a:schemeClr val="tx1"/>
              </a:buClr>
              <a:buSzPct val="80000"/>
              <a:buFont typeface="Wingdings" pitchFamily="-88" charset="2"/>
              <a:buChar char="n"/>
              <a:tabLst/>
              <a:defRPr/>
            </a:pPr>
            <a:r>
              <a:rPr lang="en-US" sz="3000" b="1" kern="0" dirty="0" smtClean="0">
                <a:effectLst>
                  <a:outerShdw blurRad="38100" dist="38100" dir="2700000" algn="tl">
                    <a:srgbClr val="000000"/>
                  </a:outerShdw>
                </a:effectLst>
                <a:latin typeface="+mn-lt"/>
                <a:cs typeface="+mn-cs"/>
              </a:rPr>
              <a:t>Union County, PA. center has 10.2% recidivism rate, Orange County, FL. has 82% success rate.</a:t>
            </a:r>
          </a:p>
          <a:p>
            <a:pPr marL="342900" marR="0" lvl="0" indent="-342900" algn="l" defTabSz="914400" rtl="0" eaLnBrk="0" fontAlgn="base" latinLnBrk="0" hangingPunct="0">
              <a:lnSpc>
                <a:spcPts val="2900"/>
              </a:lnSpc>
              <a:spcBef>
                <a:spcPct val="20000"/>
              </a:spcBef>
              <a:spcAft>
                <a:spcPct val="0"/>
              </a:spcAft>
              <a:buClr>
                <a:schemeClr val="tx1"/>
              </a:buClr>
              <a:buSzPct val="80000"/>
              <a:buFont typeface="Wingdings" pitchFamily="-88" charset="2"/>
              <a:buChar char="n"/>
              <a:tabLst/>
              <a:defRPr/>
            </a:pPr>
            <a:r>
              <a:rPr lang="en-US" sz="3000" b="1" kern="0" dirty="0" smtClean="0">
                <a:effectLst>
                  <a:outerShdw blurRad="38100" dist="38100" dir="2700000" algn="tl">
                    <a:srgbClr val="000000"/>
                  </a:outerShdw>
                </a:effectLst>
                <a:latin typeface="+mn-lt"/>
                <a:cs typeface="+mn-cs"/>
              </a:rPr>
              <a:t>Elements may include work, treatment as needed, literacy and other instruction, job placement, meeting restitution obligations, contribution to daily cost as able,  drug testing.</a:t>
            </a:r>
          </a:p>
          <a:p>
            <a:pPr marL="342900" marR="0" lvl="0" indent="-342900" algn="l" defTabSz="914400" rtl="0" eaLnBrk="0" fontAlgn="base" latinLnBrk="0" hangingPunct="0">
              <a:lnSpc>
                <a:spcPts val="2900"/>
              </a:lnSpc>
              <a:spcBef>
                <a:spcPct val="20000"/>
              </a:spcBef>
              <a:spcAft>
                <a:spcPct val="0"/>
              </a:spcAft>
              <a:buClr>
                <a:schemeClr val="tx1"/>
              </a:buClr>
              <a:buSzPct val="80000"/>
              <a:buFont typeface="Wingdings" pitchFamily="-88" charset="2"/>
              <a:buChar char="n"/>
              <a:tabLst/>
              <a:defRPr/>
            </a:pPr>
            <a:r>
              <a:rPr kumimoji="0" lang="en-US"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N.C.: </a:t>
            </a:r>
            <a:r>
              <a:rPr lang="en-US" sz="3000" b="1" kern="0" dirty="0" smtClean="0">
                <a:effectLst>
                  <a:outerShdw blurRad="38100" dist="38100" dir="2700000" algn="tl">
                    <a:srgbClr val="000000"/>
                  </a:outerShdw>
                </a:effectLst>
                <a:latin typeface="+mn-lt"/>
                <a:cs typeface="+mn-cs"/>
              </a:rPr>
              <a:t>D</a:t>
            </a:r>
            <a:r>
              <a:rPr kumimoji="0" lang="en-US"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ay</a:t>
            </a:r>
            <a:r>
              <a:rPr kumimoji="0" lang="en-US" sz="3000" b="1" i="0" u="none" strike="noStrike" kern="0" cap="none" spc="0" normalizeH="0" noProof="0" dirty="0" smtClean="0">
                <a:ln>
                  <a:noFill/>
                </a:ln>
                <a:solidFill>
                  <a:schemeClr val="tx1"/>
                </a:solidFill>
                <a:effectLst>
                  <a:outerShdw blurRad="38100" dist="38100" dir="2700000" algn="tl">
                    <a:srgbClr val="000000"/>
                  </a:outerShdw>
                </a:effectLst>
                <a:uLnTx/>
                <a:uFillTx/>
                <a:latin typeface="+mn-lt"/>
                <a:cs typeface="+mn-cs"/>
              </a:rPr>
              <a:t> reporting centers </a:t>
            </a:r>
            <a:r>
              <a:rPr lang="en-US" sz="3000" b="1" kern="0" dirty="0" smtClean="0">
                <a:effectLst>
                  <a:outerShdw blurRad="38100" dist="38100" dir="2700000" algn="tl">
                    <a:srgbClr val="000000"/>
                  </a:outerShdw>
                </a:effectLst>
                <a:latin typeface="+mn-lt"/>
                <a:cs typeface="+mn-cs"/>
              </a:rPr>
              <a:t>cost </a:t>
            </a:r>
            <a:r>
              <a:rPr kumimoji="0" lang="en-US" sz="3000" b="1" i="0" u="none" strike="noStrike" kern="0" cap="none" spc="0" normalizeH="0" noProof="0" dirty="0" smtClean="0">
                <a:ln>
                  <a:noFill/>
                </a:ln>
                <a:solidFill>
                  <a:schemeClr val="tx1"/>
                </a:solidFill>
                <a:effectLst>
                  <a:outerShdw blurRad="38100" dist="38100" dir="2700000" algn="tl">
                    <a:srgbClr val="000000"/>
                  </a:outerShdw>
                </a:effectLst>
                <a:uLnTx/>
                <a:uFillTx/>
                <a:latin typeface="+mn-lt"/>
                <a:cs typeface="+mn-cs"/>
              </a:rPr>
              <a:t>$15 a day</a:t>
            </a:r>
            <a:r>
              <a:rPr kumimoji="0" lang="en-US" sz="29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r>
            <a:br>
              <a:rPr kumimoji="0" lang="en-US" sz="29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br>
            <a:endParaRPr kumimoji="0" lang="en-US" sz="29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49154" name="Picture 2" descr="Photo of Dover Probation and Parole Office Building"/>
          <p:cNvPicPr>
            <a:picLocks noChangeAspect="1" noChangeArrowheads="1"/>
          </p:cNvPicPr>
          <p:nvPr/>
        </p:nvPicPr>
        <p:blipFill>
          <a:blip r:embed="rId2" cstate="print"/>
          <a:srcRect/>
          <a:stretch>
            <a:fillRect/>
          </a:stretch>
        </p:blipFill>
        <p:spPr bwMode="auto">
          <a:xfrm>
            <a:off x="685800" y="4800600"/>
            <a:ext cx="7696200" cy="1676400"/>
          </a:xfrm>
          <a:prstGeom prst="rect">
            <a:avLst/>
          </a:prstGeom>
          <a:noFill/>
        </p:spPr>
      </p:pic>
      <p:sp>
        <p:nvSpPr>
          <p:cNvPr id="6" name="Rectangle 5"/>
          <p:cNvSpPr>
            <a:spLocks noChangeArrowheads="1"/>
          </p:cNvSpPr>
          <p:nvPr/>
        </p:nvSpPr>
        <p:spPr bwMode="auto">
          <a:xfrm>
            <a:off x="1371600" y="6477000"/>
            <a:ext cx="6400800" cy="307779"/>
          </a:xfrm>
          <a:prstGeom prst="rect">
            <a:avLst/>
          </a:prstGeom>
          <a:noFill/>
          <a:ln w="9525">
            <a:noFill/>
            <a:miter lim="800000"/>
            <a:headEnd/>
            <a:tailEnd/>
          </a:ln>
        </p:spPr>
        <p:txBody>
          <a:bodyPr wrap="square">
            <a:spAutoFit/>
          </a:bodyPr>
          <a:lstStyle/>
          <a:p>
            <a:pPr algn="ctr"/>
            <a:r>
              <a:rPr lang="en-US" sz="1400" b="1" dirty="0" smtClean="0"/>
              <a:t>Day Reporting Center, Dover, DE</a:t>
            </a:r>
            <a:endParaRPr lang="en-US" sz="1400" b="1" i="1" dirty="0"/>
          </a:p>
        </p:txBody>
      </p:sp>
    </p:spTree>
    <p:extLst>
      <p:ext uri="{BB962C8B-B14F-4D97-AF65-F5344CB8AC3E}">
        <p14:creationId xmlns:p14="http://schemas.microsoft.com/office/powerpoint/2010/main" val="35453943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371600"/>
          </a:xfrm>
        </p:spPr>
        <p:txBody>
          <a:bodyPr/>
          <a:lstStyle/>
          <a:p>
            <a:r>
              <a:rPr lang="en-US" sz="3900" b="1" dirty="0" smtClean="0">
                <a:solidFill>
                  <a:srgbClr val="FFFF00"/>
                </a:solidFill>
              </a:rPr>
              <a:t>Athens, GA. Day </a:t>
            </a:r>
            <a:br>
              <a:rPr lang="en-US" sz="3900" b="1" dirty="0" smtClean="0">
                <a:solidFill>
                  <a:srgbClr val="FFFF00"/>
                </a:solidFill>
              </a:rPr>
            </a:br>
            <a:r>
              <a:rPr lang="en-US" sz="3900" b="1" dirty="0" smtClean="0">
                <a:solidFill>
                  <a:srgbClr val="FFFF00"/>
                </a:solidFill>
              </a:rPr>
              <a:t>Reporting Center</a:t>
            </a:r>
            <a:endParaRPr lang="en-US" sz="3900" b="1" dirty="0">
              <a:solidFill>
                <a:srgbClr val="FFFF00"/>
              </a:solidFill>
            </a:endParaRPr>
          </a:p>
        </p:txBody>
      </p:sp>
      <p:pic>
        <p:nvPicPr>
          <p:cNvPr id="4" name="Picture 12" descr="http://multimedia.onlineathens.com/photo/2009/111509-daycenter/slides/111109_ReportingCenter03_ts.jpg"/>
          <p:cNvPicPr>
            <a:picLocks noChangeAspect="1" noChangeArrowheads="1"/>
          </p:cNvPicPr>
          <p:nvPr/>
        </p:nvPicPr>
        <p:blipFill>
          <a:blip r:embed="rId2" cstate="print"/>
          <a:srcRect/>
          <a:stretch>
            <a:fillRect/>
          </a:stretch>
        </p:blipFill>
        <p:spPr bwMode="auto">
          <a:xfrm>
            <a:off x="914400" y="1143000"/>
            <a:ext cx="7315200" cy="3657600"/>
          </a:xfrm>
          <a:prstGeom prst="rect">
            <a:avLst/>
          </a:prstGeom>
          <a:noFill/>
        </p:spPr>
      </p:pic>
      <p:sp>
        <p:nvSpPr>
          <p:cNvPr id="5" name="Rectangle 4"/>
          <p:cNvSpPr/>
          <p:nvPr/>
        </p:nvSpPr>
        <p:spPr>
          <a:xfrm>
            <a:off x="381000" y="4953000"/>
            <a:ext cx="8534400" cy="1708160"/>
          </a:xfrm>
          <a:prstGeom prst="rect">
            <a:avLst/>
          </a:prstGeom>
        </p:spPr>
        <p:txBody>
          <a:bodyPr wrap="square">
            <a:spAutoFit/>
          </a:bodyPr>
          <a:lstStyle/>
          <a:p>
            <a:r>
              <a:rPr lang="en-US" sz="1750" b="1" i="1" dirty="0" smtClean="0"/>
              <a:t>Rick Thomas installs hardwood floors in an Athens apartment complex as part of his construction job. Thomas graduated from the Day Reporting Center opened in 2008 by the Department of Corrections. Newly released offenders with a history of a substance abuse  and cognitive challenges receive counseling and supervision. To graduate, participants must  hold and maintain a job for 90 days.  Georgia has 11 day reporting centers.</a:t>
            </a:r>
            <a:endParaRPr lang="en-US" sz="1750" b="1" i="1" dirty="0"/>
          </a:p>
        </p:txBody>
      </p:sp>
    </p:spTree>
    <p:extLst>
      <p:ext uri="{BB962C8B-B14F-4D97-AF65-F5344CB8AC3E}">
        <p14:creationId xmlns:p14="http://schemas.microsoft.com/office/powerpoint/2010/main" val="308639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057400"/>
          </a:xfrm>
        </p:spPr>
        <p:txBody>
          <a:bodyPr>
            <a:normAutofit/>
          </a:bodyPr>
          <a:lstStyle/>
          <a:p>
            <a:pPr>
              <a:defRPr/>
            </a:pPr>
            <a:r>
              <a:rPr lang="en-US" sz="4700" b="1" dirty="0" smtClean="0">
                <a:solidFill>
                  <a:srgbClr val="FFFF00"/>
                </a:solidFill>
              </a:rPr>
              <a:t>Sentencing Reform</a:t>
            </a:r>
            <a:endParaRPr lang="en-US" sz="4700" b="1" dirty="0">
              <a:solidFill>
                <a:srgbClr val="FFFF00"/>
              </a:solidFill>
            </a:endParaRPr>
          </a:p>
        </p:txBody>
      </p:sp>
      <p:sp>
        <p:nvSpPr>
          <p:cNvPr id="3" name="Content Placeholder 2"/>
          <p:cNvSpPr>
            <a:spLocks noGrp="1"/>
          </p:cNvSpPr>
          <p:nvPr>
            <p:ph idx="1"/>
          </p:nvPr>
        </p:nvSpPr>
        <p:spPr>
          <a:xfrm>
            <a:off x="-10732" y="685800"/>
            <a:ext cx="9220200" cy="1447800"/>
          </a:xfrm>
        </p:spPr>
        <p:txBody>
          <a:bodyPr>
            <a:noAutofit/>
          </a:bodyPr>
          <a:lstStyle/>
          <a:p>
            <a:pPr>
              <a:lnSpc>
                <a:spcPts val="3200"/>
              </a:lnSpc>
              <a:buFont typeface="Wingdings" pitchFamily="-88" charset="2"/>
              <a:buChar char="n"/>
              <a:defRPr/>
            </a:pPr>
            <a:r>
              <a:rPr lang="en-US" sz="3100" b="1" dirty="0" smtClean="0"/>
              <a:t>Make second-time, low-level marijuana possession a jailable misdemeanor, not felony</a:t>
            </a:r>
          </a:p>
          <a:p>
            <a:pPr>
              <a:lnSpc>
                <a:spcPts val="3200"/>
              </a:lnSpc>
              <a:buFont typeface="Wingdings" pitchFamily="-88" charset="2"/>
              <a:buChar char="n"/>
              <a:defRPr/>
            </a:pPr>
            <a:r>
              <a:rPr lang="en-US" sz="3100" b="1" dirty="0" smtClean="0"/>
              <a:t>Require probation, treatment, and drug court in low-level possession cases in lieu of prison unless the offender has a prior substantial record and judge finds danger to public safety.</a:t>
            </a:r>
          </a:p>
          <a:p>
            <a:pPr>
              <a:lnSpc>
                <a:spcPts val="3200"/>
              </a:lnSpc>
              <a:buFont typeface="Wingdings" pitchFamily="-88" charset="2"/>
              <a:buChar char="n"/>
              <a:defRPr/>
            </a:pPr>
            <a:r>
              <a:rPr lang="en-US" sz="3100" b="1" dirty="0" smtClean="0"/>
              <a:t>S.C., KY., OH., GA., and AR. have reduced low-level drug possession penalties.</a:t>
            </a:r>
          </a:p>
          <a:p>
            <a:pPr>
              <a:lnSpc>
                <a:spcPts val="3200"/>
              </a:lnSpc>
              <a:buFont typeface="Wingdings" pitchFamily="-88" charset="2"/>
              <a:buChar char="n"/>
              <a:defRPr/>
            </a:pPr>
            <a:r>
              <a:rPr lang="en-US" sz="3100" b="1" dirty="0" smtClean="0"/>
              <a:t>Adjust property thresholds for inflation.</a:t>
            </a:r>
          </a:p>
          <a:p>
            <a:pPr>
              <a:lnSpc>
                <a:spcPts val="3200"/>
              </a:lnSpc>
              <a:buFont typeface="Wingdings" pitchFamily="-88" charset="2"/>
              <a:buChar char="n"/>
              <a:defRPr/>
            </a:pPr>
            <a:endParaRPr lang="en-US" sz="3100" b="1" dirty="0" smtClean="0"/>
          </a:p>
        </p:txBody>
      </p:sp>
      <p:pic>
        <p:nvPicPr>
          <p:cNvPr id="3074" name="Picture 2" descr="http://images.sodahead.com/polls/001671721/illegal-drugs-taxes-42576877582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800600"/>
            <a:ext cx="8382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8501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14923" cy="1371600"/>
          </a:xfrm>
        </p:spPr>
        <p:txBody>
          <a:bodyPr>
            <a:normAutofit/>
          </a:bodyPr>
          <a:lstStyle/>
          <a:p>
            <a:r>
              <a:rPr lang="en-US" sz="3800" b="1" dirty="0" smtClean="0">
                <a:solidFill>
                  <a:srgbClr val="FFFF00"/>
                </a:solidFill>
              </a:rPr>
              <a:t>Expand Post-Release Supervision</a:t>
            </a:r>
            <a:endParaRPr lang="en-US" sz="3800" b="1" dirty="0">
              <a:solidFill>
                <a:srgbClr val="FFFF00"/>
              </a:solidFill>
            </a:endParaRPr>
          </a:p>
        </p:txBody>
      </p:sp>
      <p:sp>
        <p:nvSpPr>
          <p:cNvPr id="3" name="Content Placeholder 2"/>
          <p:cNvSpPr>
            <a:spLocks noGrp="1"/>
          </p:cNvSpPr>
          <p:nvPr>
            <p:ph idx="1"/>
          </p:nvPr>
        </p:nvSpPr>
        <p:spPr>
          <a:xfrm>
            <a:off x="227012" y="762000"/>
            <a:ext cx="8686800" cy="4572000"/>
          </a:xfrm>
        </p:spPr>
        <p:txBody>
          <a:bodyPr>
            <a:noAutofit/>
          </a:bodyPr>
          <a:lstStyle/>
          <a:p>
            <a:pPr>
              <a:lnSpc>
                <a:spcPts val="3200"/>
              </a:lnSpc>
            </a:pPr>
            <a:r>
              <a:rPr lang="en-US" sz="3200" b="1" dirty="0" smtClean="0"/>
              <a:t>2014 Pew study: 64% of Florida inmates released without supervision (21,000 in 2012), the highest number in the nation.</a:t>
            </a:r>
          </a:p>
          <a:p>
            <a:pPr>
              <a:lnSpc>
                <a:spcPts val="3200"/>
              </a:lnSpc>
            </a:pPr>
            <a:r>
              <a:rPr lang="en-US" sz="3200" b="1" dirty="0" smtClean="0"/>
              <a:t>Pew 2013 New Jersey study found similar inmates put on parole had 36% fewer new offenses than max-outs. Promotes continuity of care for mentally ill.</a:t>
            </a:r>
          </a:p>
          <a:p>
            <a:pPr>
              <a:lnSpc>
                <a:spcPts val="3200"/>
              </a:lnSpc>
            </a:pPr>
            <a:r>
              <a:rPr lang="en-US" sz="3200" b="1" dirty="0" smtClean="0"/>
              <a:t>Use some savings from reduced time served to expand post-release supervision </a:t>
            </a:r>
            <a:endParaRPr lang="en-US" sz="3200" dirty="0"/>
          </a:p>
        </p:txBody>
      </p:sp>
      <p:pic>
        <p:nvPicPr>
          <p:cNvPr id="2050" name="Picture 2" descr="https://encrypted-tbn3.gstatic.com/images?q=tbn:ANd9GcT81oMeFdz2UvKYovFAcmce1dVQSjIcyiMLhf_t8qzGWwSite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74842"/>
            <a:ext cx="86868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641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lstStyle/>
          <a:p>
            <a:r>
              <a:rPr lang="en-US" b="1" dirty="0" smtClean="0">
                <a:solidFill>
                  <a:srgbClr val="FFFF00"/>
                </a:solidFill>
              </a:rPr>
              <a:t>Promote Successful Reentry</a:t>
            </a:r>
            <a:endParaRPr lang="en-US" b="1" dirty="0">
              <a:solidFill>
                <a:srgbClr val="FFFF00"/>
              </a:solidFill>
            </a:endParaRPr>
          </a:p>
        </p:txBody>
      </p:sp>
      <p:sp>
        <p:nvSpPr>
          <p:cNvPr id="3" name="Content Placeholder 2"/>
          <p:cNvSpPr>
            <a:spLocks noGrp="1"/>
          </p:cNvSpPr>
          <p:nvPr>
            <p:ph idx="1"/>
          </p:nvPr>
        </p:nvSpPr>
        <p:spPr>
          <a:xfrm>
            <a:off x="-76200" y="805190"/>
            <a:ext cx="6934200" cy="5671810"/>
          </a:xfrm>
        </p:spPr>
        <p:txBody>
          <a:bodyPr>
            <a:noAutofit/>
          </a:bodyPr>
          <a:lstStyle/>
          <a:p>
            <a:pPr>
              <a:lnSpc>
                <a:spcPts val="3200"/>
              </a:lnSpc>
            </a:pPr>
            <a:r>
              <a:rPr lang="en-US" sz="3250" b="1" dirty="0" smtClean="0"/>
              <a:t>Florida Dept. of Corrections data shows 72% of returning inmates need substance abuse treatment in three years, 22% of them ever receive it, and 7% drop in re-incarceration for those that do.</a:t>
            </a:r>
          </a:p>
          <a:p>
            <a:pPr>
              <a:lnSpc>
                <a:spcPts val="3200"/>
              </a:lnSpc>
            </a:pPr>
            <a:r>
              <a:rPr lang="en-US" sz="3250" b="1" dirty="0" smtClean="0"/>
              <a:t>Transition inmates nearing end of term to reentry settings closer to home. Halfway house study in Ohio found reduced re-offending for parolees and residents generate $6.7 million in earnings. Cost is less than half of prison.</a:t>
            </a:r>
          </a:p>
          <a:p>
            <a:pPr>
              <a:lnSpc>
                <a:spcPts val="3200"/>
              </a:lnSpc>
            </a:pPr>
            <a:endParaRPr lang="en-US" sz="3250" dirty="0"/>
          </a:p>
        </p:txBody>
      </p:sp>
      <p:pic>
        <p:nvPicPr>
          <p:cNvPr id="57348" name="Picture 4" descr="http://www.scadd.org/images/313Main.jpg"/>
          <p:cNvPicPr>
            <a:picLocks noChangeAspect="1" noChangeArrowheads="1"/>
          </p:cNvPicPr>
          <p:nvPr/>
        </p:nvPicPr>
        <p:blipFill>
          <a:blip r:embed="rId2" cstate="print"/>
          <a:srcRect/>
          <a:stretch>
            <a:fillRect/>
          </a:stretch>
        </p:blipFill>
        <p:spPr bwMode="auto">
          <a:xfrm>
            <a:off x="6934200" y="914400"/>
            <a:ext cx="2057400" cy="5334000"/>
          </a:xfrm>
          <a:prstGeom prst="rect">
            <a:avLst/>
          </a:prstGeom>
          <a:noFill/>
        </p:spPr>
      </p:pic>
      <p:sp>
        <p:nvSpPr>
          <p:cNvPr id="9" name="Rectangle 5"/>
          <p:cNvSpPr>
            <a:spLocks noChangeArrowheads="1"/>
          </p:cNvSpPr>
          <p:nvPr/>
        </p:nvSpPr>
        <p:spPr bwMode="auto">
          <a:xfrm>
            <a:off x="5791200" y="6248400"/>
            <a:ext cx="4419600" cy="523220"/>
          </a:xfrm>
          <a:prstGeom prst="rect">
            <a:avLst/>
          </a:prstGeom>
          <a:noFill/>
          <a:ln w="9525">
            <a:noFill/>
            <a:miter lim="800000"/>
            <a:headEnd/>
            <a:tailEnd/>
          </a:ln>
        </p:spPr>
        <p:txBody>
          <a:bodyPr wrap="square">
            <a:spAutoFit/>
          </a:bodyPr>
          <a:lstStyle/>
          <a:p>
            <a:pPr algn="ctr"/>
            <a:r>
              <a:rPr lang="en-US" sz="1400" dirty="0" smtClean="0"/>
              <a:t>Norwich, CT. </a:t>
            </a:r>
          </a:p>
          <a:p>
            <a:pPr algn="ctr"/>
            <a:r>
              <a:rPr lang="en-US" sz="1400" dirty="0" smtClean="0"/>
              <a:t>Halfway House</a:t>
            </a:r>
            <a:endParaRPr lang="en-US" sz="1400" dirty="0"/>
          </a:p>
        </p:txBody>
      </p:sp>
    </p:spTree>
    <p:extLst>
      <p:ext uri="{BB962C8B-B14F-4D97-AF65-F5344CB8AC3E}">
        <p14:creationId xmlns:p14="http://schemas.microsoft.com/office/powerpoint/2010/main" val="6479659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310660"/>
            <a:ext cx="7239000" cy="5981700"/>
          </a:xfrm>
        </p:spPr>
        <p:txBody>
          <a:bodyPr>
            <a:noAutofit/>
          </a:bodyPr>
          <a:lstStyle/>
          <a:p>
            <a:pPr marL="137160" indent="0">
              <a:lnSpc>
                <a:spcPts val="3200"/>
              </a:lnSpc>
              <a:buNone/>
              <a:defRPr/>
            </a:pPr>
            <a:endParaRPr lang="en-US" sz="3300" b="1" dirty="0" smtClean="0"/>
          </a:p>
          <a:p>
            <a:pPr>
              <a:lnSpc>
                <a:spcPts val="3200"/>
              </a:lnSpc>
              <a:buFont typeface="Wingdings" pitchFamily="-88" charset="2"/>
              <a:buChar char="n"/>
              <a:defRPr/>
            </a:pPr>
            <a:r>
              <a:rPr lang="en-US" sz="3300" b="1" dirty="0" smtClean="0"/>
              <a:t>Employed offenders on supervision twice as successful</a:t>
            </a:r>
          </a:p>
          <a:p>
            <a:pPr>
              <a:lnSpc>
                <a:spcPts val="3200"/>
              </a:lnSpc>
              <a:buFont typeface="Wingdings" pitchFamily="-88" charset="2"/>
              <a:buChar char="n"/>
              <a:defRPr/>
            </a:pPr>
            <a:r>
              <a:rPr lang="en-US" sz="3300" b="1" dirty="0" smtClean="0"/>
              <a:t>In-prison vocational training = 9% less re-offending</a:t>
            </a:r>
          </a:p>
          <a:p>
            <a:pPr>
              <a:lnSpc>
                <a:spcPts val="3200"/>
              </a:lnSpc>
              <a:buFont typeface="Wingdings" pitchFamily="-88" charset="2"/>
              <a:buChar char="n"/>
              <a:defRPr/>
            </a:pPr>
            <a:r>
              <a:rPr lang="en-US" sz="3300" b="1" dirty="0" smtClean="0"/>
              <a:t>Grant occupational licenses when offense is unrelated to the job. In some states, drug possession disqualifies a prospective barber. 2009 TX. law and ALEC model bill allow many ex-offenders to obtain a provisional license for most trades, which becomes permanent if they comply with law and rules. </a:t>
            </a:r>
          </a:p>
          <a:p>
            <a:pPr>
              <a:lnSpc>
                <a:spcPts val="3200"/>
              </a:lnSpc>
              <a:buFont typeface="Wingdings" pitchFamily="-88" charset="2"/>
              <a:buChar char="n"/>
              <a:defRPr/>
            </a:pPr>
            <a:endParaRPr lang="en-US" sz="3300" b="1" dirty="0" smtClean="0"/>
          </a:p>
          <a:p>
            <a:pPr lvl="1">
              <a:lnSpc>
                <a:spcPts val="3200"/>
              </a:lnSpc>
              <a:buFontTx/>
              <a:buNone/>
              <a:defRPr/>
            </a:pPr>
            <a:endParaRPr lang="en-US" sz="3300" b="1" dirty="0" smtClean="0"/>
          </a:p>
        </p:txBody>
      </p:sp>
      <p:sp>
        <p:nvSpPr>
          <p:cNvPr id="4" name="Title 1"/>
          <p:cNvSpPr txBox="1">
            <a:spLocks/>
          </p:cNvSpPr>
          <p:nvPr/>
        </p:nvSpPr>
        <p:spPr bwMode="auto">
          <a:xfrm>
            <a:off x="-76200" y="-304800"/>
            <a:ext cx="9144000" cy="1371600"/>
          </a:xfrm>
          <a:prstGeom prst="rect">
            <a:avLst/>
          </a:prstGeom>
          <a:noFill/>
          <a:ln w="9525">
            <a:noFill/>
            <a:miter lim="800000"/>
            <a:headEnd/>
            <a:tailEnd/>
          </a:ln>
          <a:effectLst/>
        </p:spPr>
        <p:txBody>
          <a:bodyPr anchor="ctr"/>
          <a:lstStyle/>
          <a:p>
            <a:pPr algn="ctr" eaLnBrk="0" hangingPunct="0">
              <a:defRPr/>
            </a:pPr>
            <a:r>
              <a:rPr lang="en-US" sz="4500" b="1" kern="0" dirty="0" smtClean="0">
                <a:solidFill>
                  <a:srgbClr val="FFFF00"/>
                </a:solidFill>
                <a:effectLst>
                  <a:outerShdw blurRad="38100" dist="38100" dir="2700000" algn="tl">
                    <a:srgbClr val="000000"/>
                  </a:outerShdw>
                </a:effectLst>
                <a:latin typeface="+mj-lt"/>
                <a:ea typeface="+mj-ea"/>
                <a:cs typeface="+mj-cs"/>
              </a:rPr>
              <a:t>Stop </a:t>
            </a:r>
            <a:r>
              <a:rPr lang="en-US" sz="4500" b="1" kern="0" dirty="0">
                <a:solidFill>
                  <a:srgbClr val="FFFF00"/>
                </a:solidFill>
                <a:effectLst>
                  <a:outerShdw blurRad="38100" dist="38100" dir="2700000" algn="tl">
                    <a:srgbClr val="000000"/>
                  </a:outerShdw>
                </a:effectLst>
                <a:latin typeface="+mj-lt"/>
                <a:ea typeface="+mj-ea"/>
                <a:cs typeface="+mj-cs"/>
              </a:rPr>
              <a:t>the Revolving Door</a:t>
            </a:r>
          </a:p>
        </p:txBody>
      </p:sp>
      <p:pic>
        <p:nvPicPr>
          <p:cNvPr id="21508" name="Picture 2" descr="http://img.directindustry.com/images_di/photo-g/revolving-door-355161.jpg"/>
          <p:cNvPicPr>
            <a:picLocks noChangeAspect="1" noChangeArrowheads="1"/>
          </p:cNvPicPr>
          <p:nvPr/>
        </p:nvPicPr>
        <p:blipFill>
          <a:blip r:embed="rId2" cstate="print"/>
          <a:srcRect/>
          <a:stretch>
            <a:fillRect/>
          </a:stretch>
        </p:blipFill>
        <p:spPr bwMode="auto">
          <a:xfrm>
            <a:off x="7162800" y="914400"/>
            <a:ext cx="1828800" cy="5791200"/>
          </a:xfrm>
          <a:prstGeom prst="rect">
            <a:avLst/>
          </a:prstGeom>
          <a:noFill/>
          <a:ln w="9525">
            <a:noFill/>
            <a:miter lim="800000"/>
            <a:headEnd/>
            <a:tailEnd/>
          </a:ln>
        </p:spPr>
      </p:pic>
    </p:spTree>
    <p:extLst>
      <p:ext uri="{BB962C8B-B14F-4D97-AF65-F5344CB8AC3E}">
        <p14:creationId xmlns:p14="http://schemas.microsoft.com/office/powerpoint/2010/main" val="9488083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90600"/>
          </a:xfrm>
        </p:spPr>
        <p:txBody>
          <a:bodyPr>
            <a:normAutofit/>
          </a:bodyPr>
          <a:lstStyle/>
          <a:p>
            <a:pPr>
              <a:defRPr/>
            </a:pPr>
            <a:r>
              <a:rPr lang="en-US" sz="3900" b="1" dirty="0" smtClean="0">
                <a:solidFill>
                  <a:srgbClr val="FFFF00"/>
                </a:solidFill>
              </a:rPr>
              <a:t>Right on Crime Enters the Field</a:t>
            </a:r>
            <a:endParaRPr lang="en-US" sz="3900" b="1" dirty="0">
              <a:solidFill>
                <a:srgbClr val="FFFF00"/>
              </a:solidFill>
            </a:endParaRPr>
          </a:p>
        </p:txBody>
      </p:sp>
      <p:sp>
        <p:nvSpPr>
          <p:cNvPr id="3" name="Content Placeholder 2"/>
          <p:cNvSpPr>
            <a:spLocks noGrp="1"/>
          </p:cNvSpPr>
          <p:nvPr>
            <p:ph idx="1"/>
          </p:nvPr>
        </p:nvSpPr>
        <p:spPr>
          <a:xfrm>
            <a:off x="0" y="984738"/>
            <a:ext cx="6838950" cy="5410200"/>
          </a:xfrm>
        </p:spPr>
        <p:txBody>
          <a:bodyPr>
            <a:noAutofit/>
          </a:bodyPr>
          <a:lstStyle/>
          <a:p>
            <a:pPr>
              <a:lnSpc>
                <a:spcPts val="3200"/>
              </a:lnSpc>
              <a:buFont typeface="Wingdings" pitchFamily="-88" charset="2"/>
              <a:buChar char="n"/>
              <a:defRPr/>
            </a:pPr>
            <a:r>
              <a:rPr lang="en-US" sz="3000" b="1" dirty="0" smtClean="0"/>
              <a:t>Former Governor Jeb Bush, Speaker Newt Gingrich, Former Drug Czar Bill Bennett, Grover Norquist, and Other Conservative Leaders Endorse Right on Crime Statement of Principles</a:t>
            </a:r>
          </a:p>
          <a:p>
            <a:pPr>
              <a:lnSpc>
                <a:spcPts val="3200"/>
              </a:lnSpc>
              <a:buFont typeface="Wingdings" pitchFamily="-88" charset="2"/>
              <a:buChar char="n"/>
              <a:defRPr/>
            </a:pPr>
            <a:r>
              <a:rPr lang="en-US" sz="3000" b="1" dirty="0" smtClean="0"/>
              <a:t>Statement Supports Reining in Growth of Non-Traditional Criminal Laws, Cost-Effective Alternatives for Nonviolent Offenders, Emphasis on Restitution and Treatment, and Performance Measures.</a:t>
            </a:r>
            <a:endParaRPr lang="en-US" sz="3000" b="1" dirty="0"/>
          </a:p>
        </p:txBody>
      </p:sp>
      <p:pic>
        <p:nvPicPr>
          <p:cNvPr id="2050" name="Picture 2" descr="http://t2.gstatic.com/images?q=tbn:ANd9GcQ9oyNWie2r1_ry790WSEfl_F9paQm8uRQvS65Bhu_cV5O9a-J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990600"/>
            <a:ext cx="2057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8679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lstStyle/>
          <a:p>
            <a:r>
              <a:rPr lang="en-US" b="1" dirty="0" smtClean="0">
                <a:solidFill>
                  <a:srgbClr val="FFFF00"/>
                </a:solidFill>
              </a:rPr>
              <a:t>Remove Barriers to Reentry</a:t>
            </a:r>
            <a:endParaRPr lang="en-US" b="1" dirty="0">
              <a:solidFill>
                <a:srgbClr val="FFFF00"/>
              </a:solidFill>
            </a:endParaRPr>
          </a:p>
        </p:txBody>
      </p:sp>
      <p:sp>
        <p:nvSpPr>
          <p:cNvPr id="3" name="Content Placeholder 2"/>
          <p:cNvSpPr>
            <a:spLocks noGrp="1"/>
          </p:cNvSpPr>
          <p:nvPr>
            <p:ph idx="1"/>
          </p:nvPr>
        </p:nvSpPr>
        <p:spPr>
          <a:xfrm>
            <a:off x="152400" y="685800"/>
            <a:ext cx="8763000" cy="5181600"/>
          </a:xfrm>
        </p:spPr>
        <p:txBody>
          <a:bodyPr>
            <a:noAutofit/>
          </a:bodyPr>
          <a:lstStyle/>
          <a:p>
            <a:pPr>
              <a:lnSpc>
                <a:spcPts val="3500"/>
              </a:lnSpc>
            </a:pPr>
            <a:r>
              <a:rPr lang="en-US" sz="3300" b="1" dirty="0" smtClean="0"/>
              <a:t>Provide protection to employers hiring ex-offenders from negligent hiring lawsuits – model Minnesota language says if no additional risk from job than simply being in society, no liability.</a:t>
            </a:r>
          </a:p>
          <a:p>
            <a:pPr>
              <a:lnSpc>
                <a:spcPts val="3500"/>
              </a:lnSpc>
            </a:pPr>
            <a:r>
              <a:rPr lang="en-US" sz="3300" b="1" dirty="0" smtClean="0"/>
              <a:t>Enable nonviolent, non-chronic ex-offenders after time of compliance to obtain non-disclosure of record.</a:t>
            </a:r>
          </a:p>
          <a:p>
            <a:pPr marL="137160" indent="0">
              <a:lnSpc>
                <a:spcPts val="3500"/>
              </a:lnSpc>
              <a:buNone/>
            </a:pPr>
            <a:endParaRPr lang="en-US" sz="3300" b="1" dirty="0" smtClean="0"/>
          </a:p>
          <a:p>
            <a:pPr>
              <a:lnSpc>
                <a:spcPts val="3500"/>
              </a:lnSpc>
            </a:pPr>
            <a:endParaRPr lang="en-US" sz="3300" dirty="0"/>
          </a:p>
        </p:txBody>
      </p:sp>
      <p:pic>
        <p:nvPicPr>
          <p:cNvPr id="5122" name="Picture 2" descr="http://blogs.dallasobserver.com/unfairpark/out4life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09868"/>
            <a:ext cx="8458200" cy="219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9915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lstStyle/>
          <a:p>
            <a:r>
              <a:rPr lang="en-US" dirty="0" smtClean="0">
                <a:solidFill>
                  <a:srgbClr val="FFFF00"/>
                </a:solidFill>
              </a:rPr>
              <a:t>The Earned Time Revolution</a:t>
            </a:r>
            <a:endParaRPr lang="en-US" b="1" dirty="0">
              <a:solidFill>
                <a:srgbClr val="FFFF00"/>
              </a:solidFill>
            </a:endParaRPr>
          </a:p>
        </p:txBody>
      </p:sp>
      <p:sp>
        <p:nvSpPr>
          <p:cNvPr id="3" name="Content Placeholder 2"/>
          <p:cNvSpPr>
            <a:spLocks noGrp="1"/>
          </p:cNvSpPr>
          <p:nvPr>
            <p:ph idx="1"/>
          </p:nvPr>
        </p:nvSpPr>
        <p:spPr>
          <a:xfrm>
            <a:off x="152400" y="685800"/>
            <a:ext cx="8763000" cy="5181600"/>
          </a:xfrm>
        </p:spPr>
        <p:txBody>
          <a:bodyPr>
            <a:noAutofit/>
          </a:bodyPr>
          <a:lstStyle/>
          <a:p>
            <a:pPr>
              <a:lnSpc>
                <a:spcPts val="3500"/>
              </a:lnSpc>
            </a:pPr>
            <a:r>
              <a:rPr lang="en-US" sz="3150" b="1" dirty="0" smtClean="0"/>
              <a:t>States such as Georgia, Texas, and Ohio have recently adopted or expanded earned time for lower –level offenders.</a:t>
            </a:r>
          </a:p>
          <a:p>
            <a:pPr>
              <a:lnSpc>
                <a:spcPts val="3500"/>
              </a:lnSpc>
            </a:pPr>
            <a:r>
              <a:rPr lang="en-US" sz="3150" b="1" dirty="0" smtClean="0"/>
              <a:t>ALEC model legislation establishes earned time for community supervision.</a:t>
            </a:r>
            <a:endParaRPr lang="en-US" sz="3150" b="1" dirty="0"/>
          </a:p>
          <a:p>
            <a:pPr>
              <a:lnSpc>
                <a:spcPts val="3500"/>
              </a:lnSpc>
            </a:pPr>
            <a:r>
              <a:rPr lang="en-US" sz="3150" b="1" dirty="0" smtClean="0"/>
              <a:t>Studies of policies in New York, Wisconsin, and Washington find reduced recidivism as offenders have positive incentive to complete rehabilitative programs.</a:t>
            </a:r>
          </a:p>
          <a:p>
            <a:pPr marL="137160" indent="0">
              <a:lnSpc>
                <a:spcPts val="3500"/>
              </a:lnSpc>
              <a:buNone/>
            </a:pPr>
            <a:endParaRPr lang="en-US" sz="3150" b="1" dirty="0" smtClean="0"/>
          </a:p>
          <a:p>
            <a:pPr>
              <a:lnSpc>
                <a:spcPts val="3500"/>
              </a:lnSpc>
            </a:pPr>
            <a:endParaRPr lang="en-US" sz="3150" dirty="0"/>
          </a:p>
        </p:txBody>
      </p:sp>
      <p:pic>
        <p:nvPicPr>
          <p:cNvPr id="6146" name="Picture 2" descr="http://www.360solutions.com/blog/wp-content/uploads/2012/10/time_management_softwa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00624"/>
            <a:ext cx="85344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4195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defRPr/>
            </a:pPr>
            <a:r>
              <a:rPr lang="en-US" sz="5300" b="1" dirty="0" smtClean="0">
                <a:solidFill>
                  <a:srgbClr val="FFFF00"/>
                </a:solidFill>
              </a:rPr>
              <a:t>Prioritizing Victims</a:t>
            </a:r>
            <a:endParaRPr lang="en-US" sz="5300" b="1" dirty="0">
              <a:solidFill>
                <a:srgbClr val="FFFF00"/>
              </a:solidFill>
            </a:endParaRPr>
          </a:p>
        </p:txBody>
      </p:sp>
      <p:pic>
        <p:nvPicPr>
          <p:cNvPr id="2050" name="Picture 2" descr="http://t2.gstatic.com/images?q=tbn:ANd9GcSi74mdOqRR2bCYy_Mh01jSZ4LnL-Z2qY0UyGwCiR9cNbF2qrT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5943600" cy="445196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53218" y="5546901"/>
            <a:ext cx="8915400" cy="4768235"/>
          </a:xfrm>
        </p:spPr>
        <p:txBody>
          <a:bodyPr/>
          <a:lstStyle/>
          <a:p>
            <a:pPr>
              <a:lnSpc>
                <a:spcPts val="3800"/>
              </a:lnSpc>
              <a:buFont typeface="Wingdings" pitchFamily="-88" charset="2"/>
              <a:buChar char="n"/>
              <a:defRPr/>
            </a:pPr>
            <a:r>
              <a:rPr lang="en-US" sz="3350" b="1" dirty="0" smtClean="0"/>
              <a:t>Nationally, restitution ordered in only 26% of property cases – a third collected.</a:t>
            </a:r>
            <a:endParaRPr lang="en-US" sz="3350" b="1" dirty="0"/>
          </a:p>
        </p:txBody>
      </p:sp>
    </p:spTree>
    <p:extLst>
      <p:ext uri="{BB962C8B-B14F-4D97-AF65-F5344CB8AC3E}">
        <p14:creationId xmlns:p14="http://schemas.microsoft.com/office/powerpoint/2010/main" val="6379989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395" y="838200"/>
            <a:ext cx="8610600" cy="3657600"/>
          </a:xfrm>
        </p:spPr>
        <p:txBody>
          <a:bodyPr>
            <a:noAutofit/>
          </a:bodyPr>
          <a:lstStyle/>
          <a:p>
            <a:pPr>
              <a:lnSpc>
                <a:spcPts val="3100"/>
              </a:lnSpc>
              <a:defRPr/>
            </a:pPr>
            <a:r>
              <a:rPr lang="en-US" sz="3100" b="1" dirty="0" smtClean="0"/>
              <a:t>Probationers pay $391 million in restitution (at least 34 times more per offender than inmates) and do 135 million service hours.</a:t>
            </a:r>
          </a:p>
          <a:p>
            <a:pPr>
              <a:lnSpc>
                <a:spcPts val="3100"/>
              </a:lnSpc>
              <a:defRPr/>
            </a:pPr>
            <a:r>
              <a:rPr lang="en-US" sz="3100" b="1" dirty="0" smtClean="0"/>
              <a:t>Victim mediation: 14 states with statutes.  Must be chosen by victim &amp; offender. Proven to increase victim satisfaction as a result of apology and completion of restitution in 89% of cases. Most studies find less re-offending as well.</a:t>
            </a:r>
          </a:p>
          <a:p>
            <a:pPr>
              <a:lnSpc>
                <a:spcPts val="3100"/>
              </a:lnSpc>
              <a:buFont typeface="Wingdings" pitchFamily="-88" charset="2"/>
              <a:buNone/>
              <a:defRPr/>
            </a:pPr>
            <a:endParaRPr lang="en-US" sz="3100" b="1" dirty="0" smtClean="0"/>
          </a:p>
        </p:txBody>
      </p:sp>
      <p:sp>
        <p:nvSpPr>
          <p:cNvPr id="9" name="Title 1"/>
          <p:cNvSpPr txBox="1">
            <a:spLocks/>
          </p:cNvSpPr>
          <p:nvPr/>
        </p:nvSpPr>
        <p:spPr bwMode="auto">
          <a:xfrm>
            <a:off x="-139505" y="-381000"/>
            <a:ext cx="9296400" cy="1524000"/>
          </a:xfrm>
          <a:prstGeom prst="rect">
            <a:avLst/>
          </a:prstGeom>
          <a:noFill/>
          <a:ln w="9525">
            <a:noFill/>
            <a:miter lim="800000"/>
            <a:headEnd/>
            <a:tailEnd/>
          </a:ln>
          <a:effectLst/>
        </p:spPr>
        <p:txBody>
          <a:bodyPr anchor="ctr"/>
          <a:lstStyle/>
          <a:p>
            <a:pPr algn="ctr" eaLnBrk="0" hangingPunct="0">
              <a:defRPr/>
            </a:pPr>
            <a:r>
              <a:rPr lang="en-US" sz="4600" b="1" kern="0" dirty="0" smtClean="0">
                <a:solidFill>
                  <a:srgbClr val="DBD600"/>
                </a:solidFill>
                <a:effectLst>
                  <a:outerShdw blurRad="38100" dist="38100" dir="2700000" algn="tl">
                    <a:srgbClr val="000000"/>
                  </a:outerShdw>
                </a:effectLst>
                <a:latin typeface="+mj-lt"/>
                <a:ea typeface="+mj-ea"/>
                <a:cs typeface="+mj-cs"/>
              </a:rPr>
              <a:t>Making </a:t>
            </a:r>
            <a:r>
              <a:rPr lang="en-US" sz="4600" b="1" kern="0" dirty="0">
                <a:solidFill>
                  <a:srgbClr val="DBD600"/>
                </a:solidFill>
                <a:effectLst>
                  <a:outerShdw blurRad="38100" dist="38100" dir="2700000" algn="tl">
                    <a:srgbClr val="000000"/>
                  </a:outerShdw>
                </a:effectLst>
                <a:latin typeface="+mj-lt"/>
                <a:ea typeface="+mj-ea"/>
                <a:cs typeface="+mj-cs"/>
              </a:rPr>
              <a:t>Victims Whole</a:t>
            </a:r>
          </a:p>
        </p:txBody>
      </p:sp>
      <p:pic>
        <p:nvPicPr>
          <p:cNvPr id="33796" name="Picture 4" descr="http://thinkwinemarketing.files.wordpress.com/2009/08/credit-union-6.jpg"/>
          <p:cNvPicPr>
            <a:picLocks noChangeAspect="1" noChangeArrowheads="1"/>
          </p:cNvPicPr>
          <p:nvPr/>
        </p:nvPicPr>
        <p:blipFill>
          <a:blip r:embed="rId2" cstate="print"/>
          <a:srcRect/>
          <a:stretch>
            <a:fillRect/>
          </a:stretch>
        </p:blipFill>
        <p:spPr bwMode="auto">
          <a:xfrm>
            <a:off x="596705" y="4648200"/>
            <a:ext cx="7772400" cy="1905000"/>
          </a:xfrm>
          <a:prstGeom prst="rect">
            <a:avLst/>
          </a:prstGeom>
          <a:noFill/>
        </p:spPr>
      </p:pic>
    </p:spTree>
    <p:extLst>
      <p:ext uri="{BB962C8B-B14F-4D97-AF65-F5344CB8AC3E}">
        <p14:creationId xmlns:p14="http://schemas.microsoft.com/office/powerpoint/2010/main" val="5464748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pPr>
              <a:defRPr/>
            </a:pPr>
            <a:r>
              <a:rPr lang="en-US" sz="4600" b="1" dirty="0" smtClean="0">
                <a:solidFill>
                  <a:srgbClr val="FFFF00"/>
                </a:solidFill>
              </a:rPr>
              <a:t>The Victims’ Perspective</a:t>
            </a:r>
            <a:endParaRPr lang="en-US" sz="4600" b="1" dirty="0">
              <a:solidFill>
                <a:srgbClr val="FFFF00"/>
              </a:solidFill>
            </a:endParaRPr>
          </a:p>
        </p:txBody>
      </p:sp>
      <p:sp>
        <p:nvSpPr>
          <p:cNvPr id="4" name="Rectangle 5"/>
          <p:cNvSpPr>
            <a:spLocks noGrp="1" noChangeArrowheads="1"/>
          </p:cNvSpPr>
          <p:nvPr>
            <p:ph idx="1"/>
          </p:nvPr>
        </p:nvSpPr>
        <p:spPr>
          <a:xfrm>
            <a:off x="0" y="838200"/>
            <a:ext cx="9144000" cy="569913"/>
          </a:xfrm>
        </p:spPr>
        <p:txBody>
          <a:bodyPr>
            <a:spAutoFit/>
          </a:bodyPr>
          <a:lstStyle/>
          <a:p>
            <a:pPr algn="ctr">
              <a:buFont typeface="Wingdings" pitchFamily="-88" charset="2"/>
              <a:buNone/>
              <a:defRPr/>
            </a:pPr>
            <a:r>
              <a:rPr lang="en-US" sz="3100" b="1" i="1" dirty="0"/>
              <a:t>Survey of Iowa </a:t>
            </a:r>
            <a:r>
              <a:rPr lang="en-US" sz="3100" b="1" i="1" dirty="0" smtClean="0"/>
              <a:t>Burglary Victims</a:t>
            </a:r>
            <a:endParaRPr lang="en-US" sz="3100" b="1" i="1" dirty="0"/>
          </a:p>
        </p:txBody>
      </p:sp>
      <p:graphicFrame>
        <p:nvGraphicFramePr>
          <p:cNvPr id="5" name="Content Placeholder 4"/>
          <p:cNvGraphicFramePr>
            <a:graphicFrameLocks/>
          </p:cNvGraphicFramePr>
          <p:nvPr>
            <p:extLst>
              <p:ext uri="{D42A27DB-BD31-4B8C-83A1-F6EECF244321}">
                <p14:modId xmlns:p14="http://schemas.microsoft.com/office/powerpoint/2010/main" val="3508794820"/>
              </p:ext>
            </p:extLst>
          </p:nvPr>
        </p:nvGraphicFramePr>
        <p:xfrm>
          <a:off x="457200" y="1508760"/>
          <a:ext cx="8305800" cy="4968239"/>
        </p:xfrm>
        <a:graphic>
          <a:graphicData uri="http://schemas.openxmlformats.org/drawingml/2006/table">
            <a:tbl>
              <a:tblPr firstRow="1" bandRow="1">
                <a:tableStyleId>{5C22544A-7EE6-4342-B048-85BDC9FD1C3A}</a:tableStyleId>
              </a:tblPr>
              <a:tblGrid>
                <a:gridCol w="4191000"/>
                <a:gridCol w="4114800"/>
              </a:tblGrid>
              <a:tr h="428662">
                <a:tc>
                  <a:txBody>
                    <a:bodyPr/>
                    <a:lstStyle/>
                    <a:p>
                      <a:r>
                        <a:rPr lang="en-US" sz="2800" dirty="0" smtClean="0">
                          <a:solidFill>
                            <a:schemeClr val="bg1"/>
                          </a:solidFill>
                        </a:rPr>
                        <a:t>Sanction</a:t>
                      </a:r>
                      <a:endParaRPr lang="en-US" sz="2800" dirty="0">
                        <a:solidFill>
                          <a:schemeClr val="bg1"/>
                        </a:solidFill>
                      </a:endParaRPr>
                    </a:p>
                  </a:txBody>
                  <a:tcPr marB="0"/>
                </a:tc>
                <a:tc>
                  <a:txBody>
                    <a:bodyPr/>
                    <a:lstStyle/>
                    <a:p>
                      <a:r>
                        <a:rPr lang="en-US" sz="2800" dirty="0" smtClean="0">
                          <a:solidFill>
                            <a:schemeClr val="bg1"/>
                          </a:solidFill>
                        </a:rPr>
                        <a:t>Percent Requesting</a:t>
                      </a:r>
                      <a:endParaRPr lang="en-US" sz="2800" dirty="0">
                        <a:solidFill>
                          <a:schemeClr val="bg1"/>
                        </a:solidFill>
                      </a:endParaRPr>
                    </a:p>
                  </a:txBody>
                  <a:tcPr marB="0"/>
                </a:tc>
              </a:tr>
              <a:tr h="407920">
                <a:tc>
                  <a:txBody>
                    <a:bodyPr/>
                    <a:lstStyle/>
                    <a:p>
                      <a:r>
                        <a:rPr lang="en-US" sz="2650" b="1" dirty="0" smtClean="0"/>
                        <a:t>Restitution</a:t>
                      </a:r>
                      <a:endParaRPr lang="en-US" sz="2650" b="1" dirty="0"/>
                    </a:p>
                  </a:txBody>
                  <a:tcPr marB="0"/>
                </a:tc>
                <a:tc>
                  <a:txBody>
                    <a:bodyPr/>
                    <a:lstStyle/>
                    <a:p>
                      <a:r>
                        <a:rPr lang="en-US" sz="2650" b="1" dirty="0" smtClean="0"/>
                        <a:t>81.4%</a:t>
                      </a:r>
                      <a:endParaRPr lang="en-US" sz="2650" b="1" dirty="0"/>
                    </a:p>
                  </a:txBody>
                  <a:tcPr marB="0"/>
                </a:tc>
              </a:tr>
              <a:tr h="407920">
                <a:tc>
                  <a:txBody>
                    <a:bodyPr/>
                    <a:lstStyle/>
                    <a:p>
                      <a:r>
                        <a:rPr lang="en-US" sz="2650" b="1" dirty="0" smtClean="0"/>
                        <a:t>Community Service</a:t>
                      </a:r>
                      <a:endParaRPr lang="en-US" sz="2650" b="1" dirty="0"/>
                    </a:p>
                  </a:txBody>
                  <a:tcPr marB="0"/>
                </a:tc>
                <a:tc>
                  <a:txBody>
                    <a:bodyPr/>
                    <a:lstStyle/>
                    <a:p>
                      <a:r>
                        <a:rPr lang="en-US" sz="2650" b="1" dirty="0" smtClean="0"/>
                        <a:t>75.7%</a:t>
                      </a:r>
                      <a:endParaRPr lang="en-US" sz="2650" b="1" dirty="0"/>
                    </a:p>
                  </a:txBody>
                  <a:tcPr marB="0"/>
                </a:tc>
              </a:tr>
              <a:tr h="407920">
                <a:tc>
                  <a:txBody>
                    <a:bodyPr/>
                    <a:lstStyle/>
                    <a:p>
                      <a:r>
                        <a:rPr lang="en-US" sz="2650" b="1" dirty="0" smtClean="0"/>
                        <a:t>Pay Fine</a:t>
                      </a:r>
                      <a:endParaRPr lang="en-US" sz="2650" b="1" dirty="0"/>
                    </a:p>
                  </a:txBody>
                  <a:tcPr marB="0"/>
                </a:tc>
                <a:tc>
                  <a:txBody>
                    <a:bodyPr/>
                    <a:lstStyle/>
                    <a:p>
                      <a:r>
                        <a:rPr lang="en-US" sz="2650" b="1" dirty="0" smtClean="0"/>
                        <a:t>74.3%</a:t>
                      </a:r>
                      <a:endParaRPr lang="en-US" sz="2650" b="1" dirty="0"/>
                    </a:p>
                  </a:txBody>
                  <a:tcPr marB="0"/>
                </a:tc>
              </a:tr>
              <a:tr h="407920">
                <a:tc>
                  <a:txBody>
                    <a:bodyPr/>
                    <a:lstStyle/>
                    <a:p>
                      <a:r>
                        <a:rPr lang="en-US" sz="2650" b="1" dirty="0" smtClean="0"/>
                        <a:t>Regular Probation</a:t>
                      </a:r>
                      <a:endParaRPr lang="en-US" sz="2650" b="1" dirty="0"/>
                    </a:p>
                  </a:txBody>
                  <a:tcPr marB="0"/>
                </a:tc>
                <a:tc>
                  <a:txBody>
                    <a:bodyPr/>
                    <a:lstStyle/>
                    <a:p>
                      <a:r>
                        <a:rPr lang="en-US" sz="2650" b="1" dirty="0" smtClean="0"/>
                        <a:t>68.6%</a:t>
                      </a:r>
                      <a:endParaRPr lang="en-US" sz="2650" b="1" dirty="0"/>
                    </a:p>
                  </a:txBody>
                  <a:tcPr marB="0"/>
                </a:tc>
              </a:tr>
              <a:tr h="407920">
                <a:tc>
                  <a:txBody>
                    <a:bodyPr/>
                    <a:lstStyle/>
                    <a:p>
                      <a:r>
                        <a:rPr lang="en-US" sz="2650" b="1" dirty="0" smtClean="0"/>
                        <a:t>Treatment/Rehabilitation</a:t>
                      </a:r>
                      <a:endParaRPr lang="en-US" sz="2650" b="1" dirty="0"/>
                    </a:p>
                  </a:txBody>
                  <a:tcPr marB="0"/>
                </a:tc>
                <a:tc>
                  <a:txBody>
                    <a:bodyPr/>
                    <a:lstStyle/>
                    <a:p>
                      <a:r>
                        <a:rPr lang="en-US" sz="2650" b="1" dirty="0" smtClean="0"/>
                        <a:t>53.5%</a:t>
                      </a:r>
                      <a:endParaRPr lang="en-US" sz="2650" b="1" dirty="0"/>
                    </a:p>
                  </a:txBody>
                  <a:tcPr marB="0"/>
                </a:tc>
              </a:tr>
              <a:tr h="407920">
                <a:tc>
                  <a:txBody>
                    <a:bodyPr/>
                    <a:lstStyle/>
                    <a:p>
                      <a:r>
                        <a:rPr lang="en-US" sz="2650" b="1" dirty="0" smtClean="0"/>
                        <a:t>Intensive</a:t>
                      </a:r>
                      <a:r>
                        <a:rPr lang="en-US" sz="2650" b="1" baseline="0" dirty="0" smtClean="0"/>
                        <a:t> Probation</a:t>
                      </a:r>
                      <a:endParaRPr lang="en-US" sz="2650" b="1" dirty="0"/>
                    </a:p>
                  </a:txBody>
                  <a:tcPr marB="0"/>
                </a:tc>
                <a:tc>
                  <a:txBody>
                    <a:bodyPr/>
                    <a:lstStyle/>
                    <a:p>
                      <a:r>
                        <a:rPr lang="en-US" sz="2650" b="1" dirty="0" smtClean="0"/>
                        <a:t>43.7%</a:t>
                      </a:r>
                      <a:endParaRPr lang="en-US" sz="2650" b="1" dirty="0"/>
                    </a:p>
                  </a:txBody>
                  <a:tcPr marB="0"/>
                </a:tc>
              </a:tr>
              <a:tr h="407920">
                <a:tc>
                  <a:txBody>
                    <a:bodyPr/>
                    <a:lstStyle/>
                    <a:p>
                      <a:r>
                        <a:rPr lang="en-US" sz="2650" b="1" dirty="0" smtClean="0"/>
                        <a:t>Short Jail Term</a:t>
                      </a:r>
                      <a:endParaRPr lang="en-US" sz="2650" b="1" dirty="0"/>
                    </a:p>
                  </a:txBody>
                  <a:tcPr marB="0"/>
                </a:tc>
                <a:tc>
                  <a:txBody>
                    <a:bodyPr/>
                    <a:lstStyle/>
                    <a:p>
                      <a:r>
                        <a:rPr lang="en-US" sz="2650" b="1" dirty="0" smtClean="0"/>
                        <a:t>41.4%</a:t>
                      </a:r>
                      <a:endParaRPr lang="en-US" sz="2650" b="1" dirty="0"/>
                    </a:p>
                  </a:txBody>
                  <a:tcPr marB="0"/>
                </a:tc>
              </a:tr>
              <a:tr h="407920">
                <a:tc>
                  <a:txBody>
                    <a:bodyPr/>
                    <a:lstStyle/>
                    <a:p>
                      <a:r>
                        <a:rPr lang="en-US" sz="2650" b="1" dirty="0" smtClean="0"/>
                        <a:t>Boot Camp</a:t>
                      </a:r>
                      <a:endParaRPr lang="en-US" sz="2650" b="1" dirty="0"/>
                    </a:p>
                  </a:txBody>
                  <a:tcPr marB="0"/>
                </a:tc>
                <a:tc>
                  <a:txBody>
                    <a:bodyPr/>
                    <a:lstStyle/>
                    <a:p>
                      <a:r>
                        <a:rPr lang="en-US" sz="2650" b="1" dirty="0" smtClean="0"/>
                        <a:t>40.0%</a:t>
                      </a:r>
                      <a:endParaRPr lang="en-US" sz="2650" b="1" dirty="0"/>
                    </a:p>
                  </a:txBody>
                  <a:tcPr marB="0"/>
                </a:tc>
              </a:tr>
              <a:tr h="407920">
                <a:tc>
                  <a:txBody>
                    <a:bodyPr/>
                    <a:lstStyle/>
                    <a:p>
                      <a:r>
                        <a:rPr lang="en-US" sz="2650" b="1" dirty="0" smtClean="0"/>
                        <a:t>Work Release Facility</a:t>
                      </a:r>
                      <a:endParaRPr lang="en-US" sz="2650" b="1" dirty="0"/>
                    </a:p>
                  </a:txBody>
                  <a:tcPr marB="0"/>
                </a:tc>
                <a:tc>
                  <a:txBody>
                    <a:bodyPr/>
                    <a:lstStyle/>
                    <a:p>
                      <a:r>
                        <a:rPr lang="en-US" sz="2650" b="1" dirty="0" smtClean="0"/>
                        <a:t>34.3%</a:t>
                      </a:r>
                      <a:endParaRPr lang="en-US" sz="2650" b="1" dirty="0"/>
                    </a:p>
                  </a:txBody>
                  <a:tcPr marB="0"/>
                </a:tc>
              </a:tr>
              <a:tr h="407920">
                <a:tc>
                  <a:txBody>
                    <a:bodyPr/>
                    <a:lstStyle/>
                    <a:p>
                      <a:r>
                        <a:rPr lang="en-US" sz="2650" b="1" dirty="0" smtClean="0"/>
                        <a:t>Prison Sentence </a:t>
                      </a:r>
                      <a:r>
                        <a:rPr lang="en-US" sz="2650" b="1" u="sng" dirty="0" smtClean="0"/>
                        <a:t>&gt;</a:t>
                      </a:r>
                      <a:r>
                        <a:rPr lang="en-US" sz="2650" b="1" dirty="0" smtClean="0"/>
                        <a:t> Year </a:t>
                      </a:r>
                      <a:endParaRPr lang="en-US" sz="2650" b="1" dirty="0"/>
                    </a:p>
                  </a:txBody>
                  <a:tcPr marB="0"/>
                </a:tc>
                <a:tc>
                  <a:txBody>
                    <a:bodyPr/>
                    <a:lstStyle/>
                    <a:p>
                      <a:r>
                        <a:rPr lang="en-US" sz="2650" b="1" dirty="0" smtClean="0"/>
                        <a:t>7.1%</a:t>
                      </a:r>
                      <a:endParaRPr lang="en-US" sz="2650" b="1" dirty="0"/>
                    </a:p>
                  </a:txBody>
                  <a:tcPr marB="0"/>
                </a:tc>
              </a:tr>
            </a:tbl>
          </a:graphicData>
        </a:graphic>
      </p:graphicFrame>
      <p:sp>
        <p:nvSpPr>
          <p:cNvPr id="16426" name="Rectangle 5"/>
          <p:cNvSpPr>
            <a:spLocks noChangeArrowheads="1"/>
          </p:cNvSpPr>
          <p:nvPr/>
        </p:nvSpPr>
        <p:spPr bwMode="auto">
          <a:xfrm>
            <a:off x="304800" y="6554787"/>
            <a:ext cx="8305800" cy="307975"/>
          </a:xfrm>
          <a:prstGeom prst="rect">
            <a:avLst/>
          </a:prstGeom>
          <a:noFill/>
          <a:ln w="9525">
            <a:noFill/>
            <a:miter lim="800000"/>
            <a:headEnd/>
            <a:tailEnd/>
          </a:ln>
        </p:spPr>
        <p:txBody>
          <a:bodyPr>
            <a:spAutoFit/>
          </a:bodyPr>
          <a:lstStyle/>
          <a:p>
            <a:pPr algn="ctr"/>
            <a:r>
              <a:rPr lang="en-US" sz="1400" b="1" dirty="0"/>
              <a:t>1997 Iowa Crime Victimization Survey, University of Northern Iowa.</a:t>
            </a:r>
          </a:p>
        </p:txBody>
      </p:sp>
    </p:spTree>
    <p:extLst>
      <p:ext uri="{BB962C8B-B14F-4D97-AF65-F5344CB8AC3E}">
        <p14:creationId xmlns:p14="http://schemas.microsoft.com/office/powerpoint/2010/main" val="51579789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pPr>
              <a:defRPr/>
            </a:pPr>
            <a:r>
              <a:rPr lang="en-US" sz="5300" b="1" dirty="0" smtClean="0">
                <a:solidFill>
                  <a:srgbClr val="FFFF00"/>
                </a:solidFill>
              </a:rPr>
              <a:t>The Path Forward for Florida Juvenile Justice</a:t>
            </a:r>
            <a:endParaRPr lang="en-US" sz="5300" b="1" dirty="0">
              <a:solidFill>
                <a:srgbClr val="FFFF00"/>
              </a:solidFill>
            </a:endParaRPr>
          </a:p>
        </p:txBody>
      </p:sp>
      <p:pic>
        <p:nvPicPr>
          <p:cNvPr id="8" name="Picture 2" descr="http://www.unodc.org/images/southeasterneurope/FotoFlexer_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85" y="1676400"/>
            <a:ext cx="804971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0119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92" y="762000"/>
            <a:ext cx="8788205" cy="3733800"/>
          </a:xfrm>
        </p:spPr>
        <p:txBody>
          <a:bodyPr>
            <a:noAutofit/>
          </a:bodyPr>
          <a:lstStyle/>
          <a:p>
            <a:pPr>
              <a:lnSpc>
                <a:spcPts val="3100"/>
              </a:lnSpc>
              <a:defRPr/>
            </a:pPr>
            <a:r>
              <a:rPr lang="en-US" sz="3100" b="1" dirty="0" smtClean="0"/>
              <a:t>Shift more youths and funds into community-based programs and close unused secure beds. Juvenile code rewrite advances this goal.</a:t>
            </a:r>
          </a:p>
          <a:p>
            <a:pPr>
              <a:lnSpc>
                <a:spcPts val="3100"/>
              </a:lnSpc>
              <a:defRPr/>
            </a:pPr>
            <a:r>
              <a:rPr lang="en-US" sz="3100" b="1" dirty="0" smtClean="0"/>
              <a:t>Narrow grounds for transferring youths into adult system to most serious cases where offender has failed in juvenile system.</a:t>
            </a:r>
          </a:p>
          <a:p>
            <a:pPr>
              <a:lnSpc>
                <a:spcPts val="3100"/>
              </a:lnSpc>
              <a:defRPr/>
            </a:pPr>
            <a:r>
              <a:rPr lang="en-US" sz="3100" b="1" dirty="0" smtClean="0"/>
              <a:t>Expand number of counties with diversion program and JDAI</a:t>
            </a:r>
          </a:p>
          <a:p>
            <a:pPr>
              <a:lnSpc>
                <a:spcPts val="3100"/>
              </a:lnSpc>
              <a:buFont typeface="Wingdings" pitchFamily="-88" charset="2"/>
              <a:buNone/>
              <a:defRPr/>
            </a:pPr>
            <a:endParaRPr lang="en-US" sz="3100" b="1" dirty="0" smtClean="0"/>
          </a:p>
        </p:txBody>
      </p:sp>
      <p:sp>
        <p:nvSpPr>
          <p:cNvPr id="9" name="Title 1"/>
          <p:cNvSpPr txBox="1">
            <a:spLocks/>
          </p:cNvSpPr>
          <p:nvPr/>
        </p:nvSpPr>
        <p:spPr bwMode="auto">
          <a:xfrm>
            <a:off x="-76200" y="-352864"/>
            <a:ext cx="9296400" cy="1524000"/>
          </a:xfrm>
          <a:prstGeom prst="rect">
            <a:avLst/>
          </a:prstGeom>
          <a:noFill/>
          <a:ln w="9525">
            <a:noFill/>
            <a:miter lim="800000"/>
            <a:headEnd/>
            <a:tailEnd/>
          </a:ln>
          <a:effectLst/>
        </p:spPr>
        <p:txBody>
          <a:bodyPr anchor="ctr"/>
          <a:lstStyle/>
          <a:p>
            <a:pPr algn="ctr" eaLnBrk="0" hangingPunct="0">
              <a:defRPr/>
            </a:pPr>
            <a:r>
              <a:rPr lang="en-US" sz="4300" b="1" kern="0" dirty="0" smtClean="0">
                <a:solidFill>
                  <a:srgbClr val="FFFF00"/>
                </a:solidFill>
                <a:effectLst>
                  <a:outerShdw blurRad="38100" dist="38100" dir="2700000" algn="tl">
                    <a:srgbClr val="000000"/>
                  </a:outerShdw>
                </a:effectLst>
                <a:latin typeface="+mj-lt"/>
                <a:ea typeface="+mj-ea"/>
                <a:cs typeface="+mj-cs"/>
              </a:rPr>
              <a:t>Aligning Policies with Research</a:t>
            </a:r>
            <a:endParaRPr lang="en-US" sz="4300" b="1" kern="0" dirty="0">
              <a:solidFill>
                <a:srgbClr val="FFFF00"/>
              </a:solidFill>
              <a:effectLst>
                <a:outerShdw blurRad="38100" dist="38100" dir="2700000" algn="tl">
                  <a:srgbClr val="000000"/>
                </a:outerShdw>
              </a:effectLst>
              <a:latin typeface="+mj-lt"/>
              <a:ea typeface="+mj-ea"/>
              <a:cs typeface="+mj-cs"/>
            </a:endParaRPr>
          </a:p>
        </p:txBody>
      </p:sp>
      <p:pic>
        <p:nvPicPr>
          <p:cNvPr id="6" name="Picture 2" descr="http://myindependentliving.org/pmwiki/uploads/hands.jpg"/>
          <p:cNvPicPr>
            <a:picLocks noChangeAspect="1" noChangeArrowheads="1"/>
          </p:cNvPicPr>
          <p:nvPr/>
        </p:nvPicPr>
        <p:blipFill>
          <a:blip r:embed="rId2" cstate="print"/>
          <a:srcRect/>
          <a:stretch>
            <a:fillRect/>
          </a:stretch>
        </p:blipFill>
        <p:spPr bwMode="auto">
          <a:xfrm>
            <a:off x="304800" y="4648200"/>
            <a:ext cx="8534400" cy="2057400"/>
          </a:xfrm>
          <a:prstGeom prst="rect">
            <a:avLst/>
          </a:prstGeom>
          <a:noFill/>
        </p:spPr>
      </p:pic>
    </p:spTree>
    <p:extLst>
      <p:ext uri="{BB962C8B-B14F-4D97-AF65-F5344CB8AC3E}">
        <p14:creationId xmlns:p14="http://schemas.microsoft.com/office/powerpoint/2010/main" val="5287870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534400" cy="960438"/>
          </a:xfrm>
        </p:spPr>
        <p:txBody>
          <a:bodyPr>
            <a:noAutofit/>
          </a:bodyPr>
          <a:lstStyle/>
          <a:p>
            <a:pPr>
              <a:defRPr/>
            </a:pPr>
            <a:r>
              <a:rPr lang="en-US" sz="4000" b="1" dirty="0" smtClean="0">
                <a:solidFill>
                  <a:srgbClr val="FFFF00"/>
                </a:solidFill>
              </a:rPr>
              <a:t>Overcoming Overcriminalization </a:t>
            </a:r>
            <a:br>
              <a:rPr lang="en-US" sz="4000" b="1" dirty="0" smtClean="0">
                <a:solidFill>
                  <a:srgbClr val="FFFF00"/>
                </a:solidFill>
              </a:rPr>
            </a:br>
            <a:r>
              <a:rPr lang="en-US" sz="4000" b="1" dirty="0" smtClean="0">
                <a:solidFill>
                  <a:srgbClr val="FFFF00"/>
                </a:solidFill>
              </a:rPr>
              <a:t>in Florida</a:t>
            </a:r>
            <a:endParaRPr lang="en-US" sz="4000" b="1" dirty="0">
              <a:solidFill>
                <a:srgbClr val="FFFF00"/>
              </a:solidFill>
            </a:endParaRPr>
          </a:p>
        </p:txBody>
      </p:sp>
      <p:pic>
        <p:nvPicPr>
          <p:cNvPr id="7170" name="Picture 2" descr="http://www.bizpacreview.com/wp-content/uploads/2012/10/Sunshine-state-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153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9332" y="5145256"/>
            <a:ext cx="8153400" cy="1523494"/>
          </a:xfrm>
          <a:prstGeom prst="rect">
            <a:avLst/>
          </a:prstGeom>
        </p:spPr>
        <p:txBody>
          <a:bodyPr wrap="square">
            <a:spAutoFit/>
          </a:bodyPr>
          <a:lstStyle/>
          <a:p>
            <a:pPr lvl="0" algn="ctr"/>
            <a:r>
              <a:rPr lang="en-US" sz="3100" b="1" dirty="0" smtClean="0"/>
              <a:t>Of the </a:t>
            </a:r>
            <a:r>
              <a:rPr lang="en-US" sz="3100" b="1" dirty="0"/>
              <a:t>83 environmental criminal offenses in Florida, 52 are strict criminal liability offenses.</a:t>
            </a:r>
          </a:p>
        </p:txBody>
      </p:sp>
    </p:spTree>
    <p:extLst>
      <p:ext uri="{BB962C8B-B14F-4D97-AF65-F5344CB8AC3E}">
        <p14:creationId xmlns:p14="http://schemas.microsoft.com/office/powerpoint/2010/main" val="202545897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752600"/>
          </a:xfrm>
        </p:spPr>
        <p:txBody>
          <a:bodyPr/>
          <a:lstStyle/>
          <a:p>
            <a:pPr>
              <a:defRPr/>
            </a:pPr>
            <a:r>
              <a:rPr lang="en-US" sz="3700" dirty="0" smtClean="0">
                <a:solidFill>
                  <a:srgbClr val="FFFF00"/>
                </a:solidFill>
              </a:rPr>
              <a:t>Reining in Florida’s Criminal Laws</a:t>
            </a:r>
            <a:endParaRPr lang="en-US" sz="3700" b="1" dirty="0">
              <a:solidFill>
                <a:srgbClr val="FFFF00"/>
              </a:solidFill>
            </a:endParaRPr>
          </a:p>
        </p:txBody>
      </p:sp>
      <p:sp>
        <p:nvSpPr>
          <p:cNvPr id="3" name="Content Placeholder 2"/>
          <p:cNvSpPr>
            <a:spLocks noGrp="1"/>
          </p:cNvSpPr>
          <p:nvPr>
            <p:ph idx="1"/>
          </p:nvPr>
        </p:nvSpPr>
        <p:spPr>
          <a:xfrm>
            <a:off x="213360" y="813099"/>
            <a:ext cx="8458200" cy="4098045"/>
          </a:xfrm>
        </p:spPr>
        <p:txBody>
          <a:bodyPr wrap="square">
            <a:spAutoFit/>
          </a:bodyPr>
          <a:lstStyle/>
          <a:p>
            <a:pPr>
              <a:lnSpc>
                <a:spcPts val="3300"/>
              </a:lnSpc>
              <a:defRPr/>
            </a:pPr>
            <a:r>
              <a:rPr lang="en-US" sz="3200" b="1" dirty="0" smtClean="0">
                <a:ea typeface="Tahoma" pitchFamily="34" charset="0"/>
                <a:cs typeface="Tahoma" pitchFamily="34" charset="0"/>
              </a:rPr>
              <a:t>More than 5,000 different offenses scattered throughout Florida’s codes.</a:t>
            </a:r>
          </a:p>
          <a:p>
            <a:pPr>
              <a:lnSpc>
                <a:spcPts val="3300"/>
              </a:lnSpc>
              <a:defRPr/>
            </a:pPr>
            <a:r>
              <a:rPr lang="en-US" sz="3200" b="1" dirty="0" smtClean="0">
                <a:ea typeface="Tahoma" pitchFamily="34" charset="0"/>
                <a:cs typeface="Tahoma" pitchFamily="34" charset="0"/>
              </a:rPr>
              <a:t>Offenses include mislabeling an artifact, using more than one net device from a bridge, and detaching a seed label.</a:t>
            </a:r>
          </a:p>
          <a:p>
            <a:pPr>
              <a:lnSpc>
                <a:spcPts val="3300"/>
              </a:lnSpc>
              <a:defRPr/>
            </a:pPr>
            <a:r>
              <a:rPr lang="en-US" sz="3200" b="1" dirty="0">
                <a:ea typeface="Tahoma" pitchFamily="34" charset="0"/>
                <a:cs typeface="Tahoma" pitchFamily="34" charset="0"/>
              </a:rPr>
              <a:t>I</a:t>
            </a:r>
            <a:r>
              <a:rPr lang="en-US" sz="3200" b="1" dirty="0" smtClean="0">
                <a:ea typeface="Tahoma" pitchFamily="34" charset="0"/>
                <a:cs typeface="Tahoma" pitchFamily="34" charset="0"/>
              </a:rPr>
              <a:t>dentify unnecessary criminal laws and establish a default </a:t>
            </a:r>
            <a:r>
              <a:rPr lang="en-US" sz="3200" b="1" i="1" dirty="0" smtClean="0">
                <a:ea typeface="Tahoma" pitchFamily="34" charset="0"/>
                <a:cs typeface="Tahoma" pitchFamily="34" charset="0"/>
              </a:rPr>
              <a:t>mens rea </a:t>
            </a:r>
            <a:r>
              <a:rPr lang="en-US" sz="3200" b="1" dirty="0" smtClean="0">
                <a:ea typeface="Tahoma" pitchFamily="34" charset="0"/>
                <a:cs typeface="Tahoma" pitchFamily="34" charset="0"/>
              </a:rPr>
              <a:t>provision. 20 states have such a provision and ALEC model legislation offers blueprint.</a:t>
            </a:r>
          </a:p>
        </p:txBody>
      </p:sp>
      <p:pic>
        <p:nvPicPr>
          <p:cNvPr id="6" name="Picture 2" descr="http://www.granitegrok.com/pix/gavel_1.jpg"/>
          <p:cNvPicPr>
            <a:picLocks noChangeAspect="1" noChangeArrowheads="1"/>
          </p:cNvPicPr>
          <p:nvPr/>
        </p:nvPicPr>
        <p:blipFill>
          <a:blip r:embed="rId2" cstate="print"/>
          <a:srcRect/>
          <a:stretch>
            <a:fillRect/>
          </a:stretch>
        </p:blipFill>
        <p:spPr bwMode="auto">
          <a:xfrm>
            <a:off x="461889" y="4953000"/>
            <a:ext cx="8305800" cy="1752600"/>
          </a:xfrm>
          <a:prstGeom prst="rect">
            <a:avLst/>
          </a:prstGeom>
          <a:noFill/>
          <a:ln w="9525">
            <a:noFill/>
            <a:miter lim="800000"/>
            <a:headEnd/>
            <a:tailEnd/>
          </a:ln>
        </p:spPr>
      </p:pic>
    </p:spTree>
    <p:extLst>
      <p:ext uri="{BB962C8B-B14F-4D97-AF65-F5344CB8AC3E}">
        <p14:creationId xmlns:p14="http://schemas.microsoft.com/office/powerpoint/2010/main" val="326920788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600" b="1" dirty="0" smtClean="0">
                <a:solidFill>
                  <a:srgbClr val="FFFF00"/>
                </a:solidFill>
              </a:rPr>
              <a:t>Taking the Next Steps to Turn Ideas into Action</a:t>
            </a:r>
            <a:endParaRPr lang="en-US" sz="4600" b="1" dirty="0">
              <a:solidFill>
                <a:srgbClr val="FFFF00"/>
              </a:solidFill>
            </a:endParaRPr>
          </a:p>
        </p:txBody>
      </p:sp>
      <p:pic>
        <p:nvPicPr>
          <p:cNvPr id="30723" name="Picture 2" descr="http://www.rhul.ac.uk/personnel/staffdevelopment/Images/new_image_071205.JPG"/>
          <p:cNvPicPr>
            <a:picLocks noChangeAspect="1" noChangeArrowheads="1"/>
          </p:cNvPicPr>
          <p:nvPr/>
        </p:nvPicPr>
        <p:blipFill>
          <a:blip r:embed="rId2" cstate="print"/>
          <a:srcRect/>
          <a:stretch>
            <a:fillRect/>
          </a:stretch>
        </p:blipFill>
        <p:spPr bwMode="auto">
          <a:xfrm>
            <a:off x="1524000" y="1771650"/>
            <a:ext cx="6324600" cy="4705350"/>
          </a:xfrm>
          <a:prstGeom prst="rect">
            <a:avLst/>
          </a:prstGeom>
          <a:noFill/>
          <a:ln w="9525">
            <a:noFill/>
            <a:miter lim="800000"/>
            <a:headEnd/>
            <a:tailEnd/>
          </a:ln>
        </p:spPr>
      </p:pic>
    </p:spTree>
    <p:extLst>
      <p:ext uri="{BB962C8B-B14F-4D97-AF65-F5344CB8AC3E}">
        <p14:creationId xmlns:p14="http://schemas.microsoft.com/office/powerpoint/2010/main" val="16331443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C Logo - sm"/>
          <p:cNvPicPr/>
          <p:nvPr/>
        </p:nvPicPr>
        <p:blipFill>
          <a:blip r:embed="rId2" cstate="print"/>
          <a:srcRect/>
          <a:stretch>
            <a:fillRect/>
          </a:stretch>
        </p:blipFill>
        <p:spPr bwMode="auto">
          <a:xfrm>
            <a:off x="987697" y="152401"/>
            <a:ext cx="3757613" cy="1905000"/>
          </a:xfrm>
          <a:prstGeom prst="rect">
            <a:avLst/>
          </a:prstGeom>
          <a:noFill/>
          <a:ln w="9525">
            <a:noFill/>
            <a:miter lim="800000"/>
            <a:headEnd/>
            <a:tailEnd/>
          </a:ln>
        </p:spPr>
      </p:pic>
      <p:sp>
        <p:nvSpPr>
          <p:cNvPr id="8" name="AutoShape 4" descr="data:image/jpg;base64,/9j/4AAQSkZJRgABAQAAAQABAAD/2wBDAAkGBwgHBgkIBwgKCgkLDRYPDQwMDRsUFRAWIB0iIiAdHx8kKDQsJCYxJx8fLT0tMTU3Ojo6Iys/RD84QzQ5Ojf/2wBDAQoKCg0MDRoPDxo3JR8lNzc3Nzc3Nzc3Nzc3Nzc3Nzc3Nzc3Nzc3Nzc3Nzc3Nzc3Nzc3Nzc3Nzc3Nzc3Nzc3Nzf/wAARCACMAIwDASIAAhEBAxEB/8QAHAAAAQUBAQEAAAAAAAAAAAAAAwACBAYHBQEI/8QAQBAAAQMCAwEJDgUEAwAAAAAAAQACAwQRBQYSIQcTMVFTYXFzkRQWIiRBUnKBkqGxstHSFSMyNcElM0JiNDfw/8QAGwEBAAMAAwEAAAAAAAAAAAAAAAEDBAIFBgf/xAAzEQABAwMBBAcGBwAAAAAAAAAAAQIRAwQSIQUTMXEUI0FRYaHhFRYiMmOxJDM0QmKB8P/aAAwDAQACEQMRAD8A26SRkMbpJHBrGglznGwA4yVm+Zd0UiV1PgYGkGxqHi5Pog8A6fch7quZHtlbglI8gAB9SQeEna1vZtPSFnLFppUkVJUpe9eCHYqMZxGteXVNZNIT5zyQmsqZ+Vf2qCxHYVfCIVSTWVU/Kv7UZtTNyr+1QmuRWlRBJMbUzcq/tTxUzcq/2lDa5PDlEEkruqblX9qRqZuVf7Sjal5qSASDUzcq/tTDUzcq/tQS5MLkgSFdVTcq/tQX1M/Kv7UxxQ3FTAPTV1DTds8gI8ocuphec8Ywx48YdPEOGOY6h9R6lw3lAepVqLoqESqcDcMsZnoswQ/kne6lgvJC47RzjjC7wXzrh2IVGGV0VXSSaJY3XB8nPfmW94FicWMYTTV8OxszLlvmngI9RBCy1aeCyhcx8pqYBjlY+vxuvqnm5kqHkdGoge4BAYUGY+MzdY74lOYVsRIRDOSmOR2OURjkZrlCkkprkQOUUOTw/nUEkoO516Hc6jB6cHoCRr50taj60taCQxcvC5B1rwvQBC5Dc5MLkwuUwD15QXHhXrnITnKUIGPKuGTc2yYLhctIdrTOXtv5AWt/kFU1xToD4J6VDmo5IUIsLJHnPjM3WO+Yr1jkOoPjU3Wv+Yrxrlz7CCU1yIHKK1yIHqASg9PDlFD04PUQCSHp2tRda9D0gEnfEt8UbWlrSASC9NL0EvXmtIAYvTS5CL0wvUwAhchucml6YXID1zk+B3gnpUdzkWB3gnpQEWpd43P1r/mKLRME9VFE4kB7rEhc2oqXNragOGob8/p/UVNweoY/EacB1jr4D0LjWVW0lVO4ttmo+sxq9qp9yxDBaflZe0fROGC0/KS9o+inA7FbYMlVE9PSTxVjN7mjEjy5tt7BaDs27eHmXlaV1eVPlcqnt7iy2bbom9YiTzKMMGp+Ul7R9F7+DU/Ky9o+iv0+SC6nMmH4iyoeP8S0AHmuCVUXhzHuY8Frmkgg8IKmpc3tP5nKcbe02ZcTu2Iscyr4+0YY+BsJLt8BJ181uLpXK/EpPNZ7/qulnV351J6L/iFGydgZzNj0OFCp7m3xj3b7o120i/BcLtLWvUfSRXO1PObRoU6Vy5jEhCP+JSeaz3/VL8Sk81nYfqtGZuOsincytzFFGHG0IEIDn7NtwXcfkF1XM77nmI5Wpu7mVDK2gDg18jGFjoydg1N27CdlweH1X0b1/eYsG9xWziUnms7D9VZ6bDYZaeKRz5AXsa42t5RfiVG1c60Kgd4jTdSz5Qt1j1irlqZrj4USAJwmDlJfd9F4cJg5SX3fRWHL+FnGsR7jEwhvG5+rTq4LeS441YG5ELJHirxOOOPVaMhm1+znOzo2rW99vTdi7iUtbUckoZ4cIg5STtH0UXEMPipqV0rHvLgRsNuPoVixSnjosQnpoZ9/ZE/TvmnTcjh2dOz1Li428Nw6QuIAu3h6QrVpsVmSIcEc5FhTgFyLTu8A9K50lWwbGXcfclBUSua46reFwBYoL5I9b/zanrn/ADFFwn9zpvT/AIKBWnx2p65/zFGwg3xOm9NVXC9Q7kpos/1NPmn3LoHubwE9q0rNEz4shUDmOI1Mga6xtcaOBZmr9mivo58j0FNFVQPna2DVGyQFzbM23F7rx1o6KdTkfQNqMyr2+n7iPuZ1LzjU0Lbhj4C5wvsJBFviuXmp8ceZMRYCBaY7OkAo+51VU9Hjz5aqeOFnc7hqkeGi927LlczNcsc+Y8Qlhe2SN8t2uY4EEWHAQpc/8I3XtONOlG1H6aYp9yl53mZv1H4bR4D/AC84XU3F3h2f6MBwP5M3Af8AQqs5+/uUXov+IXU3Cf8Asai6mb5Cu2svyGnmNrpF69P9wJ+7G++6FiIcb6WQhtze35bStCyTUy41uPV8WIvMojgqYWvebnS1pLdp4r29SBnfc/yzmTNdTX1mZW0dXZgqabfIrtswBpsTdt2gHaCuVnjN+W8r5IflHKdUyqlkidA58TxI2Njv1uc8bC51yLDgv5LALUdaZGJmWBL2i4vwrRKCePuCm8Nv9lnyhZEFp2Hft9L1LPlC7XZaS5xju+CF93OZmvzM1oNzvEnk6FEz/XyPzPVRPu5sGljATsaNIOz1lM3OqmCkzI2Wqmjhj3h41yPDRfZ5SoedZ4qnNFfNTyslje5pa9jg4HwG8BC1tYnTFlOwoy6n+zkunkPlA6AuZjpJw6Qk32t4ekKcoGO/tkvS34hbKqIlNeRS1dUKwpFN+h3pfwoupSaV3gH0l1UmuAFafHqnrn/MUbBz/VKbrAo1c7x6p65/zFA1c6zvTNit7y+i/d1WvjgqKaMSOMJXHGs61njPalrPnHtXQ+w/5+Xqes96vpefoaLccaVxxrOtZ849qWs+ce1PYf1PL1HvV9Lz9Dq592yUdj/i/wCIUncgxShwXPNLW4pUx01MyKUOlk4ASwgLgF1+E3SuuyoWe6poyeB568vek13VcYk7W61iVFjGe8Qr8MqY6mlkbEGSs4DaNoPvBVOXXuErhXbjxM298Dk2K07Dv2+l6lnyhUe4S1HjPatVq7o6qvGSmsm8RENAuldZ/qPGe1e6jxntW3p3gZ9x4l/XPx8/0uXpb8QqfqPGe1LVz+9cX3mTVSCUowsyEupNKfAPpKFqUqld+WfSWPIvgj158eqeuf8AMUDUn17v6hVdc/5ig6lTkWQP1JakzUlqTIQP1JakzUlqTIQP1JakzUlqTIQP1JakzUlqTIQP1JakzUlqTIQP1JakzUlqTIQP1JakzUlqTIQP1KVSn8s+koWpSaU/ln0kRxEA8XY6DFq6J4s5lTI0jnDyompXjdmwCTBM6VU7WEUuIE1MTrbLn9Y9Tr+ohUO6oRxaqBNSWpDuldTkRATUlqQ7pXTIQE1JakO6V0yEBNSWpDuldMhATUlqQ7pXTIQE1JakO6V0yEBNSWpDuldMhATUu1guE1eIUr5aaNzmNk0kgeWwP8rgg3Nl9O7keV48KyVS930wNTVuNS9r27WBwAaPZDT61GcE4ncz5lGjzhgj6GotHOw66ee1zG/+QeAj+QF8t5my3imWcRfRYrSuieNrXcLZB5zT5R/42X2QoOL4Rh2M0jqXFaOGqgO3RK29jxjiPOFUcz4tuldb5m/ckyzSDf6M1sGq53tswLR7TSfeqN3i4Xy9Z7bPtUkGeXSutE7xcL5es9tn2pd4uF8vWe2z7VOoM7uldaJ3i4Xy9Z7bPtS7xcL5es9tn2pqDO7pXWid4uF8vWe2z7Uu8XC+XrPbZ9qagzu6V1oneLhfL1nts+1LvFwvl6z22famoM7uldaJ3i4Xy9Z7bPtS7xcL5es9tn2pqDO7pC7uALUMK3PMIq6oRS1FaG/6vZ9q1zLO5nlbAXR1EFB3TUizmy1bt8LTxgW0g89rqJBl+5NuX1GJVUGM5gpzFQRkPhp5BZ1QeEEjyM+PQvoICwsvQF6oJP/Z"/>
          <p:cNvSpPr>
            <a:spLocks noChangeAspect="1" noChangeArrowheads="1"/>
          </p:cNvSpPr>
          <p:nvPr/>
        </p:nvSpPr>
        <p:spPr bwMode="auto">
          <a:xfrm>
            <a:off x="77788" y="-563563"/>
            <a:ext cx="1181100" cy="1181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g;base64,/9j/4AAQSkZJRgABAQAAAQABAAD/2wBDAAkGBwgHBgkIBwgKCgkLDRYPDQwMDRsUFRAWIB0iIiAdHx8kKDQsJCYxJx8fLT0tMTU3Ojo6Iys/RD84QzQ5Ojf/2wBDAQoKCg0MDRoPDxo3JR8lNzc3Nzc3Nzc3Nzc3Nzc3Nzc3Nzc3Nzc3Nzc3Nzc3Nzc3Nzc3Nzc3Nzc3Nzc3Nzc3Nzf/wAARCACMAIwDASIAAhEBAxEB/8QAHAAAAQUBAQEAAAAAAAAAAAAAAwACBAYHBQEI/8QAQBAAAQMCAwEJDgUEAwAAAAAAAQACAwQRBQYSIQcTMVFTYXFzkRQWIiRBUnKBkqGxstHSFSMyNcElM0JiNDfw/8QAGwEBAAMAAwEAAAAAAAAAAAAAAAEDBAIFBgf/xAAzEQABAwMBBAcGBwAAAAAAAAAAAQIRAwQSIQUTMXEUI0FRYaHhFRYiMmOxJDM0QmKB8P/aAAwDAQACEQMRAD8A26SRkMbpJHBrGglznGwA4yVm+Zd0UiV1PgYGkGxqHi5Pog8A6fch7quZHtlbglI8gAB9SQeEna1vZtPSFnLFppUkVJUpe9eCHYqMZxGteXVNZNIT5zyQmsqZ+Vf2qCxHYVfCIVSTWVU/Kv7UZtTNyr+1QmuRWlRBJMbUzcq/tTxUzcq/2lDa5PDlEEkruqblX9qRqZuVf7Sjal5qSASDUzcq/tTDUzcq/tQS5MLkgSFdVTcq/tQX1M/Kv7UxxQ3FTAPTV1DTds8gI8ocuphec8Ywx48YdPEOGOY6h9R6lw3lAepVqLoqESqcDcMsZnoswQ/kne6lgvJC47RzjjC7wXzrh2IVGGV0VXSSaJY3XB8nPfmW94FicWMYTTV8OxszLlvmngI9RBCy1aeCyhcx8pqYBjlY+vxuvqnm5kqHkdGoge4BAYUGY+MzdY74lOYVsRIRDOSmOR2OURjkZrlCkkprkQOUUOTw/nUEkoO516Hc6jB6cHoCRr50taj60taCQxcvC5B1rwvQBC5Dc5MLkwuUwD15QXHhXrnITnKUIGPKuGTc2yYLhctIdrTOXtv5AWt/kFU1xToD4J6VDmo5IUIsLJHnPjM3WO+Yr1jkOoPjU3Wv+Yrxrlz7CCU1yIHKK1yIHqASg9PDlFD04PUQCSHp2tRda9D0gEnfEt8UbWlrSASC9NL0EvXmtIAYvTS5CL0wvUwAhchucml6YXID1zk+B3gnpUdzkWB3gnpQEWpd43P1r/mKLRME9VFE4kB7rEhc2oqXNragOGob8/p/UVNweoY/EacB1jr4D0LjWVW0lVO4ttmo+sxq9qp9yxDBaflZe0fROGC0/KS9o+inA7FbYMlVE9PSTxVjN7mjEjy5tt7BaDs27eHmXlaV1eVPlcqnt7iy2bbom9YiTzKMMGp+Ul7R9F7+DU/Ky9o+iv0+SC6nMmH4iyoeP8S0AHmuCVUXhzHuY8Frmkgg8IKmpc3tP5nKcbe02ZcTu2Iscyr4+0YY+BsJLt8BJ181uLpXK/EpPNZ7/qulnV351J6L/iFGydgZzNj0OFCp7m3xj3b7o120i/BcLtLWvUfSRXO1PObRoU6Vy5jEhCP+JSeaz3/VL8Sk81nYfqtGZuOsincytzFFGHG0IEIDn7NtwXcfkF1XM77nmI5Wpu7mVDK2gDg18jGFjoydg1N27CdlweH1X0b1/eYsG9xWziUnms7D9VZ6bDYZaeKRz5AXsa42t5RfiVG1c60Kgd4jTdSz5Qt1j1irlqZrj4USAJwmDlJfd9F4cJg5SX3fRWHL+FnGsR7jEwhvG5+rTq4LeS441YG5ELJHirxOOOPVaMhm1+znOzo2rW99vTdi7iUtbUckoZ4cIg5STtH0UXEMPipqV0rHvLgRsNuPoVixSnjosQnpoZ9/ZE/TvmnTcjh2dOz1Li428Nw6QuIAu3h6QrVpsVmSIcEc5FhTgFyLTu8A9K50lWwbGXcfclBUSua46reFwBYoL5I9b/zanrn/ADFFwn9zpvT/AIKBWnx2p65/zFGwg3xOm9NVXC9Q7kpos/1NPmn3LoHubwE9q0rNEz4shUDmOI1Mga6xtcaOBZmr9mivo58j0FNFVQPna2DVGyQFzbM23F7rx1o6KdTkfQNqMyr2+n7iPuZ1LzjU0Lbhj4C5wvsJBFviuXmp8ceZMRYCBaY7OkAo+51VU9Hjz5aqeOFnc7hqkeGi927LlczNcsc+Y8Qlhe2SN8t2uY4EEWHAQpc/8I3XtONOlG1H6aYp9yl53mZv1H4bR4D/AC84XU3F3h2f6MBwP5M3Af8AQqs5+/uUXov+IXU3Cf8Asai6mb5Cu2svyGnmNrpF69P9wJ+7G++6FiIcb6WQhtze35bStCyTUy41uPV8WIvMojgqYWvebnS1pLdp4r29SBnfc/yzmTNdTX1mZW0dXZgqabfIrtswBpsTdt2gHaCuVnjN+W8r5IflHKdUyqlkidA58TxI2Njv1uc8bC51yLDgv5LALUdaZGJmWBL2i4vwrRKCePuCm8Nv9lnyhZEFp2Hft9L1LPlC7XZaS5xju+CF93OZmvzM1oNzvEnk6FEz/XyPzPVRPu5sGljATsaNIOz1lM3OqmCkzI2Wqmjhj3h41yPDRfZ5SoedZ4qnNFfNTyslje5pa9jg4HwG8BC1tYnTFlOwoy6n+zkunkPlA6AuZjpJw6Qk32t4ekKcoGO/tkvS34hbKqIlNeRS1dUKwpFN+h3pfwoupSaV3gH0l1UmuAFafHqnrn/MUbBz/VKbrAo1c7x6p65/zFA1c6zvTNit7y+i/d1WvjgqKaMSOMJXHGs61njPalrPnHtXQ+w/5+Xqes96vpefoaLccaVxxrOtZ849qWs+ce1PYf1PL1HvV9Lz9Dq592yUdj/i/wCIUncgxShwXPNLW4pUx01MyKUOlk4ASwgLgF1+E3SuuyoWe6poyeB568vek13VcYk7W61iVFjGe8Qr8MqY6mlkbEGSs4DaNoPvBVOXXuErhXbjxM298Dk2K07Dv2+l6lnyhUe4S1HjPatVq7o6qvGSmsm8RENAuldZ/qPGe1e6jxntW3p3gZ9x4l/XPx8/0uXpb8QqfqPGe1LVz+9cX3mTVSCUowsyEupNKfAPpKFqUqld+WfSWPIvgj158eqeuf8AMUDUn17v6hVdc/5ig6lTkWQP1JakzUlqTIQP1JakzUlqTIQP1JakzUlqTIQP1JakzUlqTIQP1JakzUlqTIQP1JakzUlqTIQP1JakzUlqTIQP1KVSn8s+koWpSaU/ln0kRxEA8XY6DFq6J4s5lTI0jnDyompXjdmwCTBM6VU7WEUuIE1MTrbLn9Y9Tr+ohUO6oRxaqBNSWpDuldTkRATUlqQ7pXTIQE1JakO6V0yEBNSWpDuldMhATUlqQ7pXTIQE1JakO6V0yEBNSWpDuldMhATUu1guE1eIUr5aaNzmNk0kgeWwP8rgg3Nl9O7keV48KyVS930wNTVuNS9r27WBwAaPZDT61GcE4ncz5lGjzhgj6GotHOw66ee1zG/+QeAj+QF8t5my3imWcRfRYrSuieNrXcLZB5zT5R/42X2QoOL4Rh2M0jqXFaOGqgO3RK29jxjiPOFUcz4tuldb5m/ckyzSDf6M1sGq53tswLR7TSfeqN3i4Xy9Z7bPtUkGeXSutE7xcL5es9tn2pd4uF8vWe2z7VOoM7uldaJ3i4Xy9Z7bPtS7xcL5es9tn2pqDO7pXWid4uF8vWe2z7Uu8XC+XrPbZ9qagzu6V1oneLhfL1nts+1LvFwvl6z22famoM7uldaJ3i4Xy9Z7bPtS7xcL5es9tn2pqDO7pC7uALUMK3PMIq6oRS1FaG/6vZ9q1zLO5nlbAXR1EFB3TUizmy1bt8LTxgW0g89rqJBl+5NuX1GJVUGM5gpzFQRkPhp5BZ1QeEEjyM+PQvoICwsvQF6oJP/Z"/>
          <p:cNvSpPr>
            <a:spLocks noChangeAspect="1" noChangeArrowheads="1"/>
          </p:cNvSpPr>
          <p:nvPr/>
        </p:nvSpPr>
        <p:spPr bwMode="auto">
          <a:xfrm>
            <a:off x="230188" y="-411163"/>
            <a:ext cx="1181100" cy="1181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2" descr="http://c5.nrostatic.com/images/logo_test_2010_FF1.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60" name="Picture 16" descr="https://secure2.palmcoastd.com/pub/onnr/admincludes/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62200"/>
            <a:ext cx="29718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REhUUExQUFBQUGBoVGBgYFxQVFRkcIBgbGBoXHRgYKCggGhwlHBoUITEkJSorLi8vGCA/ODMsNygtLisBCgoKDg0OGxAQGywkICQsLDQ0LCwwNCwsLCwsLy4sLCwsLCwsLCwsLCwsLCwsLCwsLCwsLCwsLCwsLCwsLCwsLP/AABEIANoA5wMBEQACEQEDEQH/xAAcAAACAwADAQAAAAAAAAAAAAAABwUGCAIDBAH/xABSEAABAgMDBQkLCQUGBgMAAAABAgMABBEFEiEGBzFBURMXIlRhcYGSsxQWMjVTcoKRk7HSIzRCUnN0odHTCDNiorIVNkO0wcIkJURjo/GUxOH/xAAaAQACAwEBAAAAAAAAAAAAAAAABAIDBQEG/8QAOxEAAgECAgYHBwQCAgIDAAAAAAECAxEEEhMhMTJRgQUUM0FxsdEVIkJSYaHwNHKRwRZDBiPC4SWCg//aAAwDAQACEQMRAD8AaWWWVbVmNIdeQ4tK3A2A2EFVSlSqm8QKUSdcWU6bqOyIykoq7Khv2SfF5vqsfqRf1OfFfnIr08A37JPi831WP1IOpz4r85Bp4Bv2SfF5vqsfqQdTnxX5yDTwDfsk+LzfVY/Ug6nPivzkGngMWzJwPstuhKkB1CXAlVLwCgFAGlRXHbCrVnYtTuemOHQgAoFvZ2JSUmHJdTUwtTSrqlIDRRWgJAvLBwrTRpBhmGGlKOa6KnVinZng37JPi831WP1Il1OfFfnI5p4Bv2SfF5vqsfqQdTnxX5yDTwGJZk5uzTbtxbe6JC7q6BaQRUBQBIBpywrJWdi1O6PVHDoQAV3LHLBizEIW8FqLirqUNhJWaCpVwiBQYa9Yi2lSlUdkQlNR2lT37JPi831WP1Iu6nPivzkQ08A37JPi831WP1IOpz4r85Bp4Bv2SfF5vqsfqQdTnxX5yDTwDfsk+LzfVY/Ug6nPivzkGngG/ZJ8Xm+qx+pB1OfFfnINPAN+yT4vN9Vj9SDqc+K/OQaeAb9knxeb6rH6kHU58V+cg08A37JPi831WP1IOpz4r85Bp4Bv2SfF5vqsfqQdTnxX5yDTwDfsk+LzfVY/Ug6nPivzkGngG/ZJ8Xm+qx+pB1OfFfnINPAN+yT4vN9Vj9SDqc+K/OQaeAb9knxeb6rH6kHU58V+cg08C8ZL28iflkTLaVoQsqAC7oULqyg1ukjSk64XqQcJZWWp3Vyj5/vmMv8AeR2L0MYPffgVV9wRcaAkEABAB6LPlC8620NLq0Nin8Sgn/WOSdk2dirtGt2mwlISMAkADmGAjFvc0jnAB4bbtFMtLuvr8FpClnloKgdJoOmJRi5NJHG7K5k+YfU4tS1mqlqK1HaSan8SY2UklZGc3d3OuA4WfNxk93fPNoUKtN/Ku7ClJFEHzlXU02E7Ipr1MkPqW0oZpGm4yh4IAOmbmUNIU44oJQgFSlHQABUmOpNuyON21mYst8pFWjNreNQgcBpJ+igHDpPhHlPII1qVPRxsI1J5mQEWFYQAEABAAQAEABAAQAEABAAQAEABABozM14ol/Oe7dyMzFdq+XkaFPdRD5/vmUv95HYvRPB778CFfcEXGgJBAAQAW/NPIbtakvsbvOn0Umn8xTFGJdqbLqKvI0nGWOhAAss+ts7lKNyyTwphdVeYiij61FH4w1hIXlm4FNeVo2EVGiJBABoPM1k6ZWS3VaaOzRDh2hFPk0+oqV6cZmJqZp2WxD1GOWJf4XLQgAT+e/KylJBpWmi3yNmlDfT4R6NsO4Wl8bFq8/hQnYeFQgAIACAAgAIACAAgAIACAAgAIACAAgA0Zma8US/nPdu5GZiu1fLyNCnuoh8/3zKX+8jsXong99+BCvuCLjQEggAIAGvmBkKvTL5HgIQ0D5xKlf0J9cJ4yWpIZw62sdcIDQQAZuzs2z3VaTtDVDFGE44VTW+ee+Vj0RGph4Zaa+olWleRTovKSw5BZPmfnWmSKtg7o75iaVHSaJ9KKq1TJBsspRzSNQJSAABgBgBGSPn2ACAy3ykTZ0qt40K/AaSfprOgcwxJ5AYspU3UlYjOWVXMwzUyt1anHFFS1kqUo6STiTGskkrIz229bOqOnAgAIACAAgAIACAAgAIACAAgAIACAAgA0Zma8US/nPdu5GZiu1fLyNCnuoh8/wB8yl/vI7F6J4PffgQr7gi40BIIACADQGY+Q3Ozt0pi+6tfQKNj+k+uM3FSvUtwHaKtEYULFxGZTWqJSVefP+EgqA2q0JHSopHTE4RzSSIydlcyktZUSSakkknaTiT642DObucYAH5mTye7nlDMLHyk1RQ2hseB68VcxEZ2KqZpWXcO0YZVdjGhUuPilACpNAMSTogAzZnMyr/tCbJQfkGaoaGo/Wc9IgdAEamHpZI69rEa08zKjF5UEABAAQAEABAAQAEABAAQAEABAAQAEABABozM14ol/Oe7dyMzFdq+XkaFPdRD5/vmUv8AeR2L0Twe+/AhX3BFxoCQQABMAGqcjZDueRlmqUKGkXvOIvK/mJjHqSzTbNGCtFImYgSFVn6tm4wzKpOLqt0X5qNA6VEH0IbwkLtyF8RKysJKNAUJnI+wTPzjUuK3VGrhGpsYrNdRpgOVQiurPJFsnTjmkamabCUhKQAlIAAGAAGAEZBoHOABZZ6Mre52e5GlUdfHyhBxQ3opyFWjmrDWFpZnmexFFadlZCKjREwgAIACAAgAIACAAgAIACAAgAIACAAgAIACADRmZrxRL+c927kZmK7V8vI0Ke6iHz/fMpf7yOxeieD334EK+4IuNASCAD35PyPdE0wzSu6uoQeYqAV+FYjOWWLZKCvJI1kBGMaJ9gAzPnPtnuu0XlA1Q0dxRzIwJ6V3z6o1cPDLBCNaV5FVi4qHpmOyd3GWVNrHDmMEcjaTp9JVTzBMZ2KqXllXcOUIWVy6ZYZQCz5RyZKC4GygXQbpN5aUaTXRer0RRThnllLpOyuQIyynjoseY9q3+UWaKHzojmfAU1s5KWtNPuPuyjpW4oqPgUGxIx0AUA5odjVpRVkxWVOcnex4u8G0uJu/yfnEtPT4kdDPgHeDaXE3f5Pzg09PiGhnwIu2LDmJQpTMNKaKwSkKpiBgThziJxnGW6yMoOO0j4kRAmACVs/JqcfFWpV9YOhQbWEH0iKfjEHUgtrJqnJ9x6JrI2fbFVScxTkbK/wRWOKtTfeddKXAhHEFJKVAhQ0gggjnBxEWFbVj6w0VqSlIqpRCQMBUk0AxgbtrBK5YO8O0eJvepP5xVp6fEs0M+Ad4do8Te9Sfzg09PiGhnwIGalltLU24koWglKkkUII0gxYmmrog01qZ9k5Rby0ttpK3FmiUpxJOwfjA2krsEm3ZE73h2jxN71J/OK9PT4k9DPgHeHaPE3vUn84NPT4hoZ8CvOIKSUnApJB5xgdEWp3KzRWZrxRL+c927kZmK7V8vI0Ke6iHz/fMpf7yOxeieD334EK+4IuNASCAC75m5DdbUbOplDj34bmPxcB6IXxUrU/EuoK8jRcZg6QuWVsdxyT7+tCDc5VngoHWKYnThnkkRk7K5lcnbiduuNgziUyYsVU7NNS6a/KK4R+qkYrV0JB6aRCpNQi2yUI5nY1RKS6WkJbQAlCEhKQNAAFAIx2762aKVim56vE8xzs9u3DGF7Vc/IjPYXVnwU8w90LkjnAAQAEACZ/aDb4ckral8eoske8w9g9kuX9i2I2IX2SmTD9ovBpkUAxWs+AgbTtOwa/xhmpUjBXZRCDk9Q+slM3snIAENh54aXXAFKr/AApOCOjHaTGdUrzn4DkKUYlsiksCACKt/JuVnU3ZhlDmxVKLT5qxwh0GJwqSg7xZFxT2iMy/zdO2dV1ol2Wr4X+I3sC6av4hTmGvQo4hT1PaKVKTjrQ1M1eVXd8oErNX2KIc2qH0HPSANeUGE8RSyS1bGMUp5kXWKC0TufDJTRPtJ2IfAHQhz3JPo7IdwtX4HyFq8PiR2ZjslqBU86MVVbZB1DQtzp8EcgO2DF1PgQUIfExu0hIZKNnayp7ilC22qj8xVCKaUppw3OgGg5VDZDGHp55XexFVaeWJneNMRNGZmvFEv5z3buRmYrtXy8jQp7qIfP8AfMpf7yOxeieD334EK+4IuNASCABwfs/yHzp8/wDbZT+K1+9uEsZLYhrDrU2OKERkUWfy2aJYlEnFRL6xXGgqhAI2ElZ9CHcHDbIXxEtVhNQ8KDrzFZPXGnJxY4TtW2q6kA8JQ85Qp6HLCGLnd5eA3QhZXGvCYwLbPrbDbcgZYmrswUlI2JQtKyo8mATznkhrCQbqZuBVUlZWGMx4KeYe6FS05wAUyazoWc2tbanlhTalIUNydNCklJFQMcQYvWGqNXsVurFOzZ1b7FmeWX7F78o71apwOaaHEpGczKKWtfuRmSUpx7dSkAoWjBYA0qG0DoBi+hTlSu5bLFVWUZ2SGrklk63Z8shhsCoxWrWtetR/02CkJ1KjnK7GIRUVZE1ECQvM8GVz0g003Lm44+VcOgJSlNK0rhUlQx5DDOGpKbbfcU1qjitRVM1uXs25ONy0w4p9D14AqpfQoJKwb2sG6RQ7RF2IoRUM0VaxXSqSbsx3QgNHW+ylaSlQCkqBSQRUEHAgjZAAh55pWTtrJUi8ZZwVppvNKPCRyqQQCOZO0xoq1elZ7RRrRz+g+Jd9LiUrQQpKwFJIxBBFQR0RnNWG07nCdlEPNrbcSFIcSUKSdBBFCI6m07o41c+ycqhptDbaQlCEhCQNAAFAPVA3d3Z1Kx9mphLaFLWQlCAVKJ0AAVJ9UcSvqQPUZfy0yiVaE24+ahPgtpP0UDwRznEnlMa9KnkjYz6k80rkFFhA0Zma8US/nPdu5GZiu1fLyNCnuoh8/wB8yl/vI7F6J4PffgQr7gi40BIIANE5mZDcrMbURQvLW6etcSeqhMZmJd6j+g9RVoF5MLlpl/ODbHdloTDoNUBW5o2XUcEEchIUr0o1qEMsEhCrLNIjLCspc3MNS7fhOqCa6bo0qVzBNT0ROclGLkyMY5nY1VZskhhptpsXUNpCEjYAKCMdtt3ZoJWC0Z5DDS3XVXUNpKlHYB7zAk27IG7azLWV9vLn5h2YcqL2CE/UQPBR0DE7STtjXpQUEooRlLNO5qtjwU8w90Y4+c4AELbGaq0HZh9xKWbrjri01coaKWVCoppoRGjDEwUUhWVGTdzx70VpfVY9r/8Akd61TI9XkSGZuwiLTe3QAqk0rSaYgOFW51B2UDsRxU/+tW7ztGPvP6D2jPGwgATX7QXhyfM9724ewfxchXE9xS81vjaU89fYuRfiOyl+d6IUN40zGUOhAAt8+lmByRS99KXcSa/wrO5kdKi2fRhrCStO3EprxvG5G5kMqr6DIunhIBWyTrRpUj0TiOQnZEsVTs86I0J3WVjahMYCABS58MqbiEyLauE4At4jUivBb9Iip5ANRhzCUrvOxevO3uoS8PigQAaMzNeKJfznu3cjMxXavl5GhT3UQ+f75lL/AHkdi9E8HvvwIV9wRcaAkHNidkAI1lk/ICXlWGR/hNIR6kgH8YxpyzSbNJKyI7L62e45B90GirlxHnq4KfUTXoiVGGaaRGcssWzLwjXM8ceYnJ2gcnVjTVprmH7xQ5zRPoqhHF1NeQaw8PiG/CQyJPPblZuixItK4DZCniNa9KUcydJ5abIfwtKyzsVrz+FCnd0HmMOoXjtNgseCnmHujDNI5wAEABAArs1Kh/aNsDWXwRzB1+vvEN4js4fnAoo7ZeI0YULwgATX7QXhyfM9724ewfxchXE9xS81vjaU89fYuRfiOyl+d6IUN40zGUOhABTM8CgLIma/9of+duL8N2q5+RXW3GKfNDYK5mfQ4CpLcsQ4tQwxxCUV/ixryA7YcxM1GFuItRi3K5ouMwdCADPWePJ5ctOqf4Smpo3wo1N1YACmyeahHIaDwY0sNUUoW4CdeFncoUMlAQAaMzNeKJfznu3cjMxXavl5GhT3UQ+f75lL/eR2L0Twe+/AhX3BFxoCRM5GSHdE/KtalPIJ81JvqHVSYhVllg2Tpq8kapjHNATWfy2aqYlEnRV9f4oQO0Pqh7Bw2yFsRLuFZZVnrmXm2GxVbqghPTrPIBUnkEOSkopti0Vd2NV2NZqJVhthsUQ0kJHLTSTyk1PTGNKTk7s0UrKxC5w8qRZ0opwfvl8Bkaaqp4R5EjE9A1xZRp6SVu4hUnlRmZ1wqJUolSlEqJOJJJqSTtJjWWoQOt3QeYx1HY7TYLHgp5h7owzSOcAC4ns8Uo0642WJoltamyQlmhKVFJIqvRUQ0sLNq90VOtFOzOjfrk+LzfVY+OO9TnxX5yOaeBUs22UiRbLq8Utzq3QAqlQVLLjdaa/o86our0/+pfQppS99/UfcZw4EACa/aC8OT5nve3D2D+LkK4nuKZmtH/NpTz19i5F+I7OX53ohQ3zTEZQ6EACuz6WodxYlEcJx9wKKRiSlOCRTaVlNPNMN4SOtyfcUV3qsW3IHJoWdJoaw3RXDdO1ZGIrsGCRzRTWqZ5XLKcMqsWSKiYQAQeWWTyLQlXGFUCjwm1fVWPBV/oeQmLKdRwlcjOOZWMvzkqtlxbbiSlaFFKgdRBoRGsmmroz2rOx0x04aMzNeKJfznu3cjMxXavl5GhT3UQ+f75lL/eR2L0Twe+/AhX3BFxoCQwsx8hulolzUy0pXpKIQPwK/VCuLlaFuJfh171x/kxnDhlnLS2O7J59+tUqWUo2XE8FFOcAHpjXpQyQSM+pLNIv+YjJ68tydWMEVZar9YgFxQ5gQmv8AErZC2LqalBF9CHxDledCElSiEpSCSTgABiSTshEZMy5wMqDaM2pwE7ijgMpOFEV8KmpSjiegao1qNPRxt3iFWeZlai0rOLug8xjqOx2mwWPBTzD3Rhmkc4AMm5R/O5r7w92qo2ae4vBGfU3mR8SIHJCykgpJBBBBGBBGIIgA0lm5yyTaUvwiBMNAB1G3/uAfVP4GojKrUnTl9B+nPMi3RSWFey0yRZtNpLbpUhSDeQtNLyScCKHApOFRyDZFlKq6buiE4KS1kLkRmzZs53dy6p90AhJKQhKa4EhNTwiMKk7Ysq4iU1bYRhSUdZe4XLTwW3a7Umyt59VxCB0k6kpGtR1CJRi5OyONpK7Fjm9lV2taDtqTCfk2jcYSdAUBgBtuJNfOXXVDdZqnDRrmUU05yzsbsJDBVM5GVIs+TUpJ+Wdq2yP4iMV8yRjz0GuLqFPPK3cV1J5UdObDKr+0JQX1VmGaId2n6rnpD8QYK9LJLVsClPMi4xSWCbz4ZK0Inmk6aIfA9SHPck+jD2Eq/AxavD4kKGHRU0Zma8US/nPdu5GZiu1fLyNCnuoh8/3zKX+8jsXong99+BCvuCLjQEh1ZgZCjMy+R4biWhzITeP4r/CEMZLWkN4damy35zbZ7ks59YNFrG4o23l8Go5Qm8r0YooQzTSLakssbmbJGUU84hpsVW4pKEjlJoOiNVtJXYgld2NVZO2QiTlmpdHgtJAr9Y6VKPKVEnpjHnNyk2zRjHKrC5z25WXECRaVwnAFPEakakc6tJ5OeGsLSu87KK87LKhKw+KBABxc0HmMdR2O01czlDKXR/xUvoH+M1s54xcsuBo5kc++GU41L+2a/ODJLgGZGX7fWFTUwpJBCn3SCMQQXFEEHWKRrw3V4IQqbzPBEiAQAeqzbQdl3EusrU24nEKTp5jtHIcDHJRUlZnVJrYOTJXPEysBE6ktL0bogFTauUpFVJ/EQhUwjWuOsahXT2jCs+35aYFWZhlwfwrST0itRC0oSjtRepJ7D0TFosti8t1tAGtS0pHrJjiTewLopuUWdWRlgQ0ozLmpLfgdLhwpzVi+GGnLbqK5VooT9t5QzNsTLaXVpQlSrqE1CWWgcColWmgxKjjspoh6NONKN0LObm7MfVhTkjJy7bDUzLhDSbo+WaqTpKjjpJJJ54zZ55O7Q3HKlY9xyilONS3tmvziOSXAlmRnnONlObQnFLB+Rbq2yP4a4r51HHmCdkadCnkj9RGrPMzoyEylVZ02h7EtngOpGtBOJptT4Q5qa47Wp542CnPKzRqMo5QgETUvQiv71v8AOMvJLgPZlxOmftaRfbW05MSykOJKFAvNYgih1x1RkndI42mZoygswSsw4yHEOpQrgrQpKkqScUmqcK0pUaiDGrTlmjcQnHK7D7zNeKJfznu3cjPxXavl5D1PdRD5/vmUv95HYvRPB778CFfcEXGgJGk808huNly+1wKdPpqKk/y3YysRK9Rj9JWiig5+rYvvMSoODSS8vzlcFPSEhXXhnBw1ORTiJdx4Mz0mw06qdmnWmW26tMl1aGwpwiqiCqlSlB1fXiWJcmskVc5Qj8TGjbucCRYYccRMy760p4Dbbra1KVoAokk0rSp1CFI0Jt2aaGJTUVczhaE6t91brqrzjiipR2k+4agNgjUilFWQg3d3PPHTgQAEAHykABHQPtY4AVgAKwAEABWAD4UgwAF0bBHQufY4AQAfKQAEdA+xwDsl5dbhohClnYlJUfUIG0tp1JvYdszZrzYq4y62Nq21oHrUI4pJ7GdcWtp5aR0ifYANGZmvFEv5z3buRmYrtXy8jQp7qIfP98yl/vI7F6J4PffgQr7gjUNlRCUiqlEJA2kmgHrjQvYTSuzW0jLpYZQ2KBDTaUcgCUge4Rit3ZorUjL+UM+ufnnXUgqU+7RtOsgkIbT6rojXhFQgk+4Qm80hm5XZPNyrdjShAWkTKUuVFQsqUjdKjWCSrohOnUcnOX0GJxsor6l97yLO4lLeyR+UL6ap8zLsq4HjtnN7IvMONolmGVqSQlxDaUqQrUajlpUaxEo15p3bbOSgmrGcZ+SWw6tpxN1xtRQobCPeNYOsRqRaauhBpp2Zas0tnNTFopbebQ6jc3DdWApNQBQ0MU4mTjC6LaCTlrHh3kWdxKW9kj8oz9NU+ZjeVCzesaXTlM1LpZaDBBq1cTufzVxXg6PCAPOIbU5dXbvr/wDZTlWlt9Bqd6klxSW9i3+UJ6SfFl2SPAO9SS4pLexb/KDST4sMkeAd6klxSW9i3+UGknxYZI8Dx2vkxJpYdIlJYENrIIabBBunHRHVUnfaccI22FHzKSMtNSbiXpdhxxpyl5baFKuqSFCpIrpv+qGMU5RnqZVRSa2DBdySklJI7klhUEVDTYIqKVrSFtJPiXZI8DLsywW1rbV4TalIPOklJ/ERrp3VzPasxvZksnWXpZ919lt286EJ3RCV0CUgml4YVK/whLFVGpJJjNCKauy/2jkbJuNOIErLpK0KSFJabSoEpIBBAqCK1rCyqzTvcucI22GXaEYEUIwI2HWI1zPe0cWZLJxl6WfefZbdvOhCN0QldAlIJIvaKlZB83khHFVGpJJjVCCy3ZMZ1rNlJSznVNy0uhxZS2hSWmwoVNSQQMDdCohh5SlUSbJ1UlHYV7NrmyS82manUkoWAppnEVGkLXTGh1J2HHZFlfEWeWH8ldKj3yHDJSTbKQhpCG0jQlCQkeoQk23rYyklsO9Sa4GOHRf5d5s2JtCnJZCGZkYi6Altz+FQGAJ+sOmsMUcRKDs9aKalJS2bRAvNKQpSFApUklKknAgg0IPKDURpp3V0JNWZonM14ol/Oe7dyMzFdq+XkaFPdRD5/vmUv95HYvRPB778CFfcFbm8kN3tKUQRUbqHDzNgu48nAp0w3Wllpti1JXkh352LY7ls52hot6jCdvC8I9CAsxn4eGaohurK0Rb5kcnd3mlTSx8nLYJ2F1Qw6qannUmG8VUtHKu/yKKELvMy5ZzX0qnrKZChugmkOlOsJvoxOytDTmML0E8s39C2o9aQxxCxcEACiz35KVAn2himiHwNY0Ic5x4J5LuyHcLV+Bi1eF/eRVsynjRP2Tn+kW4rs+ZDD7xoaM0cFDOf3sZ80/5NyHF+mf53lH+3kN6Ey8p2V2cWXs18MPNTC1FAcq2lopoSpNOGtJrwTqi+nh5VFdWK5VIxdmQm/ZJeQnOrL/qRZ1OfFff0I6eB57QzySbjTiAxNgrQpIJSxSpSQK0c0R1YSad7r85A68LFbzDT+5zjrJ0PNVHnINR/Kpfqi3GRvFMqw71tD4jOGzMuc2Q3C05lOpSw6PTSFH+YqjVw8r00I1laY7c1UjuNlyw1rSXT6aisfylMIYiV6jGqStFFtiksMt5dyHc9ozTeoOqWOZfyg/BQjXoyzQTEKqtJj6zX2fuFmSw1rRup2/KErH4EDojOryvUY5TVoorudVImpyzZE+C47urg/hFE06U7rFmH92MpkKmtpDLQmgAGAGAEKlxSM5+Wy7MbaDSErdeKqFYJQkJpUkJIJPCFBUa4YoUVUbv3FVWpkKlklngdW+ludbaDbhCQ42FIKCcAVBSlVTWldFOWLqmFSV4FcK93ZjCtzLiRk6h2YRfH0EfKL6qK06aQtCjOWxFznFbWIHLy2WJ2cXMS7a20rAvBd0FShgV0SSBUBOHJyxo0YShHKxOpJSd0OvM14ol/Oe7dyEcV2r5eQ5T3UQ+f75lL/eU9i9E8HvvwIV9wq2YeQvzrrp0Ms09JahQ9VDg6Ytxb91Iqw613O3Plaxem2ZRFVbkkEpGkuOUonnu3aefBhI2i5M7Xd2ooY1hyrVi2YN1IAaRujpH0nFaQNpKiEjohSTdWpqLklCIl7EthydtmXmHfCcmEGmkJTeolA5AKD/3D84KFJxXAWjJymmzSgjLHTjfFaVFdNNdNvugA4TUul1Cm1gKQtJSoHQQRQj1QJta0DV9Qm8iMnVWfbxYNSjcnFNqP0kGl084xSeUQ9VqKdG4tThlm0OmERkUM5/exnzT/AJNyHF+mf53lH+3kN6Ey8WmcbN2/aU0l5p1pCUtJbou/WoUtVcAcOEIaoYhU42aKKlJydyrbys35eX/8nwxd1yPBlfV3xKtlpka7ZZaDrjay8FkXL2F27Wt4D6w9UXUqqqXsV1KTgdGQlodz2hKuHAB1KDzL+TJ5gFV6I7Wjmg0FJ2kakjIHxHZ+bNPdcu4kVLzZbHKpKsB/5BGhhJe61wFa8feQ6LOlAy020nwW0JbHMlISPdCDd3cZSsj0xw6InPXZBNpMlOBmkIQPPC9zr6lNxoYWfuP6CtaPvIeMsyG0JQnBKEhI5gKCM9saQj8qsoAnKNt1RoiXcbZJ1BNKLPQXF+qNCnD/AKGuIrKVqg9AYzxojbfyfl55vc5lsOJBqNIUk7UqFCOiJQnKDvEjKKltF7a+ZVlVTLzDjZ1JcAcRzVFFeusNRxkviRS8Ou4XeU+b6ckEla2w4yNLjRKkgbVCgUnnIpywzTrwnqW0pnSkirRcVGjMzXiiX857t3IzMV2r5eRoU91EPn++Yy/3kdi9E8HvPwIV9w68xsqGZGYmF0SFuGp/gbQMeglyDFu81FHKCtG5Xs2kgq07Uen3Qbjay6K/XUTuSPQSB1UxZXlo6agiFNZpuR1Z58rO6HxKNK+SYNVkHBbuinKECo5ydgiWFpZVme1nK9S7sipZCeMZP7dv+qLq3ZsqpbyNSiMg0BYZ1reXITtnzCKm6HgtP10EtXk+4jlAhvDwU4SXgUVZ5WmMeQnEPNodbUFIcSFpI1gioMKtNOzLk7nB6zm1utvFPyrQUlKtYCqXk8oNAeiC7tYLHrjh0UM5/exnzT/k3IcX6Z/neUf7eQ3oTLzipYGkgdMAHzdU7R6xAAmf2gVAuSVCDwX/AHtQ/g9kuQtiNiFNjqNDqI0jlhwVTsayyftATMsw+P8AFbQ5zEpBI6DURjTjlk0aSd0Q+WuT5nHJFQFdwmkOq5EAFR6CpLYidKplUvqiM43sTFvzwl5Z94/4TS1+pJMQhG8kiTdkRGbSf3ezJVValLYbUddUEtmvVideOWo0Rg7xuGVWT5mZqz3QKiXeUpfIncyoH2iGh0wU55YyXFBKN2iyOuBKSo4BIJPMMTFRMyRaM4X3XHVaXVrcNf4lFVPxjairJIzpO8rjOzf51dwQmXnrykJF1DwqpSRqStOlQH1hU7QdMKVsNd5ofwX069tUhv2Xa7Eym+w626nahQNOcaR0wlKLjqaGU09h7YidPikgihxBwI1GADOmdjJdEhNgtC6zMArQkaEqBAWgclSkjZepqjTw9Rzjr2oSrQyu6Gtma8US/nPdu5CmK7V8vIap7qIfP98xl/vI7F6J4PffgQr7hH22/wBwZNsMjByaQlFNfypLrmHmkp51CJQ9+u3w/o43lp2PTOTYyfshtpNBOTFTyhagL6+ZCbqRygRFLT1b9yON6OFu8SZJOJNScSTiTyxoChOZCeMZP7dv+qK63ZsnS3kalEZBoCZ/aC8OT8173tw9g/i5CuI7jnmPyqpWRdVpqtgn1rb/ANw9KDF0vjXM7Qn8LHHCIyEAChnP72M+af8AJuQ4v0z/ADvKP9vIb0Jl4gc+4/5ij7ujtHY0sJ2fMTxG8LqghkoAQAfYANCZlLQ3WzUorUsOLbPMTuieiiwOiMzFRtUvxHqLvEv0LlpSM8c9uVlugaXVIaHSq8r+VKovw0b1EVVnaJD5hZ+/KPMk4tO3hyJWkEfzJXFmLjaSfEjQd42GfCheVfObaPc9mTSgaFSNyFNNXCG8OYKJ6IuoRzVEiFR2ixAZKZLvWi4ptgthSE3jfUUilaVwBJxpq1xo1KqgrsShBz2DEs3MkdMxN+i0j/es/wC2FpYzgi9Ydd4vsqLGdsyccaClouklpwEpUpB8FV5NMdR5QYZpzVSNymcXBltzZ5czqpxmWcdU+06SkhfCWngk3gvwsKa6ikUV6MMjklYspVJXsx7xnjYpf2gCncpQYXr7hG2l0V/G7DmD2sXxGwsmZrxRL+c927kV4rtXy8i2nuojs+EqXpaUaGlycbbHOpt1P+sSwrs5P6HKqujpthpuZtZAWQJOx2Q64T4IcICkpOrAJQr0CNcEbxp6tsiLV5eAp8tMpF2jNLfVUI8FtJ+igaBznEnlMO0qahGwrUnmdyCiwgTuQnjGT+3b/qiut2bJ0t5GpRGQaAmf2g/Dk/Ne97cPYP4uQrie4VMlNLZcQ62bq21BaTsINRDjSasxdOzuaiyPygRPyrb6cCoUWn6qxgpPNXRyERkVIOErGhCWZXJqIEhQzn97GfNP+Tchxfpn+d5R/t5DehMvI6fsGVfVfelmHVgXbzjTa1UxIFVAmmJw5YkpyjsZxxT2nm70ZDiUp/8AHZ+GO6WfF/ycyx4HxeSUhQ/8FKaOLs/DHdLPi/5DLHgZVZPBHMPdGw9pny2sbeYG0aOzMuT4aEupHKk3VesKR6oSxkdSkMYd7UOqEBoUH7QM9wZVjaVunoAQn+pfqh3BrW2L4h6rENmHn7k661qeZr6SFAgepa4sxcbwT+pDDvXYfEZw2KnP9aF1iWYBxccU6eZCbtD0uA+jDmDj7zYviHqsLHIjKA2fONv6UCqHANJQrwqcowV6MN1aeeNiinPLK5p2Sm0PIS42oLQsBSVDEEHXGS007MeTudNp2SxMpuvtNvJGIC0pVTlFdB5oIycdjBpPaeeysm5SVUVMS7LSiKFSEJCqbK6aRKVSUtruCilsJQmkQOmcc6uUyZ+c+TNWWAW0HUo1qtY5CaAciQdcamHp5I69rEq08z1DZzNeKJfznu3chPFdq+XkNU91Hvy2aTek3F4Ny8wqYWdiW5Z9Vetd9cQpPal3r+0dk7Chy1tlTTHclSH5lZm507FL4Tcv6CbleYcsO0oJvN3LUvUVqSsspQoZKAgAksm7QTLTTD6wopacSshNLxANaCtBXpiFSOaLSJQdpXHErPXJ6peaPQyP98JdTnxQ11iJQc5mWbVqKYLTbje4hYN+7jeKKUuk/VMMUKLp3uU1ainaxSYYKS45tstf7MdXuiVrYdHCSmhUFDwVgKIG0HHZsiivR0i1bS2lUybRib9cn5Ca6rPxwt1OfFF/WIlHfy3YVbaLR3N3cUihRRG6fuFNaL13SoHToi9UXonAq0qz5i8b9cn5Ca6rPxxR1OfFFvWIhv1yfkJrqs/HB1OfFB1iIb9cn5Ca6rPxwdTnxQdYifFZ6pOn7ia6rPxwdTnxQdYiIltNABsFI0WKN3dyxZCZQCz5xuYUFKQApK0ppeKVJIwqQPCunTqiqtTzxsSpzyu41d+uT8hNdVn44T6nPihnrERaZxsqU2lNJebStLaWkthK7oVUKUomiSRjeGvVDVCm6cbMXqzU3qI/I22hIzrMwoKKWyq8E0vFKkKQQK0H0q4nVEqsM8HE5Tlllcbe/XJ+Qmuqz8cJ9TnxQz1iIts5GVabTmUOtpWhtDYQEruhVbxUo8EkY1GvVDVCk6cbMoqzzvUVOLiotGR+XU1ZputkOMk1LS63a6ykjFB/DaDFNWjGpt2lkKriMyz89MooDdmX21a7oQ4gdNQr+WFZYSa2MYWIj3ndN55pFI4CJhw7AhCR0lSvcDHFhJvbY668Re5ZZzJmfSWkgS7B0pSSVrGxS8MOQActYZpYeMNe1lE6zlqRR4YKTRmZrxRL+c927kZmK7V8vI0Ke6iwZUSrjsutLSAtzApSSEhRBqEkn6JIAO0VGuKYNKWslJXQkJrNharq1OOIQpayVKUXUVJJqTGgsTSSshR0ZvadW9Pafkm/aojvWqYaCQb09p+Sb9qiDrVMNBIN6e0/JN+1RB1qmGgkG9Pafkm/aog61TDQSDentPyTftUQdaphoJBvT2n5Jv2qIOtUw0Eg3p7T8k37VEHWqYaCQb09p+Sb9qiDrVMNBIN6e0/JN+1RB1qmGgkG9Pafkm/aog61TDQSDentPyTftUQdaphoJBvT2n5Jv2qIOtUw0Eg3p7T8k37VEHWqYaCQb09p+Sb9qiDrVMNBIN6e0/JN+1RB1qmGgkG9Pafkm/aog61TDQSDentPyTftUQdaphoJBvT2n5Jv2qIOtUw0Eg3p7T8k37VEHWqYaCQb09p+Sb9qiDrVMNBIN6e0/JN+1RB1qmGgkG9Pafkm/aog61TDQSDentPyTftUQdaphoJBvT2n5Jv2qIOtUw0Eg3p7T8k37VEHWqYaCQb09p+Sb9qiDrVMNBIcmbex3ZKz2mHwEuILhIBChwnVrGI5CIRrzU5uSGoK0bHjzo2y/KSza5de5qU6EE0SqouLNKKB1gRRJ2sbHQ2GpYis41FdZf7XAX9lZV2vNLuMOLcUNNG2aDlKimiekxG7N6vgOjqEc1SKS8X6lnbksoCKl9tJ2HcK/ggj8Y77xmur0QnbI/v6kDbdvW1J03da0A4BW5sKQeS8lJFeTTBdj+HwvReI7NJ/S7T/AIbIhWcC0T/1J6jQ/wBscuxv2Rg/k+79T61l1aKlBKZlRKiABcaGJNBpEcuzkuisFFNuH3fqTdqz1uyrZdeWpDaaAqrKq0mgwTU6Y67oSoU+iq81Cmrt/uIHv+tDjKuo18MF2PeyMH8n3fqHf9aHGVdRr4YLsPZGD+T7v1Dv+tDjKuo18MF2HsjB/J936h3/AFocZV1Gvhguw9kYP5Pu/UO/60OMq6jXwwXYeyMH8n3fqHf9aHGVdRr4YLsPZGD+T7v1Dv8ArQ4yrqNfDBdh7Iwfyfd+od/1ocZV1Gvhguw9kYP5Pu/UO/60OMq6jXwwXYeyMH8n3fqHf9aHGVdRr4YLsPZGD+T7v1Dv+tDjKuo18MF2HsjB/J936h3/AFocZV1Gvhguw9kYP5Pu/UO/60OMq6jXwwXYeyMH8n3fqHf9aHGVdRr4YLsPZGD+T7v1Dv8ArQ4yrqNfDBdh7Iwfyfd+od/1ocZV1Gvhguw9kYP5Pu/UO/60OMq6jXwwXYeyMH8n3fqHf9aHGVdRr4YLsPZGD+T7v1Dv+tDjKuo18MF2HsjB/J936h3/AFocZV1Gvhjl2HsjB/J936lgnpm3mWlPOLUltIvFVZU0G2gqdYjrzIQpw6JqTVOK1v8AcMDN/aDkxINOvKK3FFdVEAVo4pIwFBoAiUHdGF0pRhRxUoQVkreSIDPV8za+3T2bkcn3D3/H/wBRL9r80T0nKt2XZ6ilIO4tlxWorXdqSTynDkFNkS3UZ9Sc8bild7zt4IUb2cCfU5f3cpxrdCU3ByXSMRz1MV3Z62PRGEUMuTn3lltDOe09LFpyWU4paLrgvBCK0xKdJ04jWIlmv3GZS6CqU62eFSyT1d757OYsoielPVZP79r7RH9QgZXX7KXg/I0FlfZjczKrbec3JqqVLXhgEqCtJwGiLJK6PA4GvOjXU4Ru+5eJTpDICzZtsqln3VUN0qCkmhprSUj/AEiOVPYzXq9L46hO1aCX0t/dxZ27ZapSYcYWQVNmlRoIoCDyVBBiJ6TDYhV6Uase88EAwMbJTN407LiZmnihBTul1JSm6jTeWo1phjyR1RvrPO47pmpTrOjRjd3tr739ESdnZD2XOBQlph1RRSpCgSK1pVKk6MD6oEk9jFqvSuPw7Wmgtf09GLvKixTJTK2FKvXaEKpSoIqDTUdXRHHqZ6DBYpYmiqqVr9xFQDYwshcg2J+W3Zxx1Kr6kUQUUoANoO2OqNzz/SXS1XC1tHBJqy239SSlchrMQ6Jd2aUuYP0ApKeW7ShxpTAmvJHcq2XFp9K46VPSwp2hxtf+yCzgZDps9KHWlqW0tVwhVLyVUJGIwIIB5qa6xxqw/wBF9KvFycJq0kr6tjKRHDaLLkDk63aEwppxS0pS2V1RdrUKSKYg4Yx1K5m9J4yeFpKcEnrtr5lvtDN/Z8ooKmZpxLasEpJQFE6zUCpGI0DDWY7lS2syaXTGMrq1Kmm13/jDKDNmwJdT0o6slKN0AUUrQsAXsFAClRoOIgcdRzC9OVdKqdaK224NCriJ6g7JdhTi0oQCpSyEpA0kk0A9cByc1CLlLUkM+Xzbysszus/MFJ+ldISgE/RBIJUffsiWW208xLprEVqmTDQ/t+iOM3m2lphndZB8qqOCFFKkKI+jUAFJ54MurUdh03XpVMmJhb7NeosHWyklKgQUkgg6QRgRET00WpK6OBjj2HTQWW/it/7Ie9MWS2Hg+j/1sP3HTms8WMc7narjkNhPpn9ZPl5Iis9XzNr7dPZuQT7hr/j/AOol+1+aJ6z5xq1JBQSoDdWy2umJbWU0NRyHEbRSJbyEKtOeBxSbWx3X1Qp3M3M+HLgaBFaXwtG5024mtOivJELM9SumsI4Zs3KzuXK1chJCVk90fvhbaOEtCyCtdNCUqqmpOAFI7lSV2ZFHpbGV8RlpWs3qTWxfW2vUKGInrD1WT+/a+0R/UIGVV+yl4PyHdnWP/LXfOb7RMSnsPGdC/rI8/JlezIeBNec37lwQND/kW9T5/wBFQzneMpj0OzRHHtNXof8ARw5+bKvHDTHdYGRkpLyqXVMd0ubmHFVF8qN29dQg8HkG3XEsqseLxPSeJrV3BTyK9uFu67e0k8jLSU+F0kTJtJoEVASV6a8AJTSmG3THYu/cLY+iqbX/AG55Pb3253YsM7XjFfmN06v/ALiL2npug/0i8WU2OGwO7M78wP2q/cmJw2Hi+nv1XJf2LltR/toY/wDX/wD2KRBbT0Fv/jv/AM//ABGHnl+Yp+3R/SuJy2GB0B+qf7X5oSkQPZl+zMfPXPsVf1oiUdphf8g/TL9y8mduetX/ABbI1bj/AL1V9wjktpD/AI92Ev3f0i/2D4pa+6js4kt0wcT+ul+/+zPsQWw98TeRUylqel1rICQ4Kk6BXAH1kQd4j0jCU8LOMdth2ZZuXGAvuJM8EqqWzdJTgRfAKVV2YCuPPE5rVsueN6Pjmq5dLo7rbx+m1EZYVozIZCmLKaYSok7nuyWVHVeKNzGwacdEQTl3L8/gYxNGhpMtXEOTXfbMvC+YTVvP7pMvrKQgrdWopCgsAlRJAUMFCtcRhAewwsclGEU72S17O7gR5jj2F5oLLfxW/wDZD3piyWw8H0f+th+46c1nixjnc7VcchsJ9M/rJ8vJHLOJk87Py6GmSgKS6Fm+VAUCFJ1A41UIJpu1jnRWMp4Wq5zTs1bV4r6rgUqzM3dpyy77Mwy2ralxwV5CLlCOQxG0jYrdMYGtHLUg2vBepY0yNuAU7olDykGvP4FI775nur0Ve+Sf5/8AYgbXyDtSbIL8wy5TQC44EjmSEADoEFpD1DpbAUFanBrkvO5Hb0879eW67nwQWkMf5BhuEv4Xqc2c1k8hSVByWqkhQ4bmkGo+hHMsjkunsLKLi1LX9F6lhtrJ62JtosvPShQogkC8k4GoxCNogtN7TPw+L6NoVFUhGd14ep5cnskLVkQsMOyid0oVVK1aK00o5THbS7i3FdI4DFNOpGerw9Tw2vm6tGadU865Kla6VIUsDABIwCNgEFpF1DpnB0KapwjKy8PU8e9PO/Xluu58EFpF3+QYbhL+F6lpsKxbZlGw2h2UWhOCQ4XVXRsBCQaclYPf7jMxOJ6NrzzuM03wtr+53uyVuKXeD8mnAi6L9znxQST0we+VxqdFqNsk/HVfzIK38hLSnVhx9yUK0pu1SVpwqTjRGOkwWkPYXpXBYaLjTjO3L1Izennfry3Xc+CC0hn/ACDDcJfwvUsNhZNWvJt7ky9KBF4qobyjU0riUcggtLuM/E43o7ETz1Izvy9SKGbm0A/3Rukruu6btW8ul+9frS5TTqjijIa9s4PRaHLLLa3dstbiSlvZM2vOthp96UKAoLoLyTUAgYhHKY7aQthsd0dhp56cZ3tbu9Sv70879eW67nwQWkP/AOQYbhL+F6knYGQlpyThcYdlQopKDUrVhUHQUcggtIWxXSuBxMclSMrbe71Ptv5DWnOrS4+7KqUlNwUK0ilSdARtJjlpBhelcDhouNOMrN37vUk5aw7ZbYDCXpTc0o3MDhE3aU03NkdtMWniujZ1HUcZ3bv3bf5KxvTzv15brufBHMsjS/yDDcJfwvUN6ed+vLddz4IMsg/yDDcJfwvUtdkWVbUugID8o4lIoA4XFEDZeCQT0mO++ZVev0ZVlmyTT+lvU+2tZdtTCCgvSjaVCh3MuJJGy8UkjoMHvhQr9GUpZss2/rb1RU96ed+vLddz4I5lkav+QYbhL+F6hvTzv15brufBBlkH+QYbhL+F6lntCw7ZfZUy49JltYukC8DTnuckdtMzaWK6Np1FUjGd14epZ8ibJXJybbDhSVoK6lJJTitShQkA6CNUSimlrM3pDERxGIlUheztt8EidiQkEABAAQAEABAAQAEABAAQAEABAAQAEABAAQAEABAAQAEABAAQAEABAAQAEABAAQAE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REhUUExQUFBQUGBoVGBgYFxQVFRkcIBgbGBoXHRgYKCggGhwlHBoUITEkJSorLi8vGCA/ODMsNygtLisBCgoKDg0OGxAQGywkICQsLDQ0LCwwNCwsLCwsLy4sLCwsLCwsLCwsLCwsLCwsLCwsLCwsLCwsLCwsLCwsLCwsLP/AABEIANoA5wMBEQACEQEDEQH/xAAcAAACAwADAQAAAAAAAAAAAAAABwUGCAIDBAH/xABSEAABAgMDBQkLCQUGBgMAAAABAgMABBEFEiEGBzFBURMXIlRhcYGSsxQWMjVTcoKRk7HSIzRCUnN0odHTCDNiorIVNkO0wcIkJURjo/GUxOH/xAAaAQACAwEBAAAAAAAAAAAAAAAABAIDBQEG/8QAOxEAAgECAgYHBwQCAgIDAAAAAAECAxEEEhMhMTJRgQUUM0FxsdEVIkJSYaHwNHKRwRZDBiPC4SWCg//aAAwDAQACEQMRAD8AaWWWVbVmNIdeQ4tK3A2A2EFVSlSqm8QKUSdcWU6bqOyIykoq7Khv2SfF5vqsfqRf1OfFfnIr08A37JPi831WP1IOpz4r85Bp4Bv2SfF5vqsfqQdTnxX5yDTwDfsk+LzfVY/Ug6nPivzkGngMWzJwPstuhKkB1CXAlVLwCgFAGlRXHbCrVnYtTuemOHQgAoFvZ2JSUmHJdTUwtTSrqlIDRRWgJAvLBwrTRpBhmGGlKOa6KnVinZng37JPi831WP1Il1OfFfnI5p4Bv2SfF5vqsfqQdTnxX5yDTwGJZk5uzTbtxbe6JC7q6BaQRUBQBIBpywrJWdi1O6PVHDoQAV3LHLBizEIW8FqLirqUNhJWaCpVwiBQYa9Yi2lSlUdkQlNR2lT37JPi831WP1Iu6nPivzkQ08A37JPi831WP1IOpz4r85Bp4Bv2SfF5vqsfqQdTnxX5yDTwDfsk+LzfVY/Ug6nPivzkGngG/ZJ8Xm+qx+pB1OfFfnINPAN+yT4vN9Vj9SDqc+K/OQaeAb9knxeb6rH6kHU58V+cg08A37JPi831WP1IOpz4r85Bp4Bv2SfF5vqsfqQdTnxX5yDTwDfsk+LzfVY/Ug6nPivzkGngG/ZJ8Xm+qx+pB1OfFfnINPAN+yT4vN9Vj9SDqc+K/OQaeAb9knxeb6rH6kHU58V+cg08C8ZL28iflkTLaVoQsqAC7oULqyg1ukjSk64XqQcJZWWp3Vyj5/vmMv8AeR2L0MYPffgVV9wRcaAkEABAB6LPlC8620NLq0Nin8Sgn/WOSdk2dirtGt2mwlISMAkADmGAjFvc0jnAB4bbtFMtLuvr8FpClnloKgdJoOmJRi5NJHG7K5k+YfU4tS1mqlqK1HaSan8SY2UklZGc3d3OuA4WfNxk93fPNoUKtN/Ku7ClJFEHzlXU02E7Ipr1MkPqW0oZpGm4yh4IAOmbmUNIU44oJQgFSlHQABUmOpNuyON21mYst8pFWjNreNQgcBpJ+igHDpPhHlPII1qVPRxsI1J5mQEWFYQAEABAAQAEABAAQAEABAAQAEABABozM14ol/Oe7dyMzFdq+XkaFPdRD5/vmUv95HYvRPB778CFfcEXGgJBAAQAW/NPIbtakvsbvOn0Umn8xTFGJdqbLqKvI0nGWOhAAss+ts7lKNyyTwphdVeYiij61FH4w1hIXlm4FNeVo2EVGiJBABoPM1k6ZWS3VaaOzRDh2hFPk0+oqV6cZmJqZp2WxD1GOWJf4XLQgAT+e/KylJBpWmi3yNmlDfT4R6NsO4Wl8bFq8/hQnYeFQgAIACAAgAIACAAgAIACAAgAIACAAgA0Zma8US/nPdu5GZiu1fLyNCnuoh8/3zKX+8jsXong99+BCvuCLjQEggAIAGvmBkKvTL5HgIQ0D5xKlf0J9cJ4yWpIZw62sdcIDQQAZuzs2z3VaTtDVDFGE44VTW+ee+Vj0RGph4Zaa+olWleRTovKSw5BZPmfnWmSKtg7o75iaVHSaJ9KKq1TJBsspRzSNQJSAABgBgBGSPn2ACAy3ykTZ0qt40K/AaSfprOgcwxJ5AYspU3UlYjOWVXMwzUyt1anHFFS1kqUo6STiTGskkrIz229bOqOnAgAIACAAgAIACAAgAIACAAgAIACAAgA0Zma8US/nPdu5GZiu1fLyNCnuoh8/wB8yl/vI7F6J4PffgQr7gi40BIIACADQGY+Q3Ozt0pi+6tfQKNj+k+uM3FSvUtwHaKtEYULFxGZTWqJSVefP+EgqA2q0JHSopHTE4RzSSIydlcyktZUSSakkknaTiT642DObucYAH5mTye7nlDMLHyk1RQ2hseB68VcxEZ2KqZpWXcO0YZVdjGhUuPilACpNAMSTogAzZnMyr/tCbJQfkGaoaGo/Wc9IgdAEamHpZI69rEa08zKjF5UEABAAQAEABAAQAEABAAQAEABAAQAEABABozM14ol/Oe7dyMzFdq+XkaFPdRD5/vmUv8AeR2L0Twe+/AhX3BFxoCQQABMAGqcjZDueRlmqUKGkXvOIvK/mJjHqSzTbNGCtFImYgSFVn6tm4wzKpOLqt0X5qNA6VEH0IbwkLtyF8RKysJKNAUJnI+wTPzjUuK3VGrhGpsYrNdRpgOVQiurPJFsnTjmkamabCUhKQAlIAAGAAGAEZBoHOABZZ6Mre52e5GlUdfHyhBxQ3opyFWjmrDWFpZnmexFFadlZCKjREwgAIACAAgAIACAAgAIACAAgAIACAAgAIACADRmZrxRL+c927kZmK7V8vI0Ke6iHz/fMpf7yOxeieD334EK+4IuNASCAD35PyPdE0wzSu6uoQeYqAV+FYjOWWLZKCvJI1kBGMaJ9gAzPnPtnuu0XlA1Q0dxRzIwJ6V3z6o1cPDLBCNaV5FVi4qHpmOyd3GWVNrHDmMEcjaTp9JVTzBMZ2KqXllXcOUIWVy6ZYZQCz5RyZKC4GygXQbpN5aUaTXRer0RRThnllLpOyuQIyynjoseY9q3+UWaKHzojmfAU1s5KWtNPuPuyjpW4oqPgUGxIx0AUA5odjVpRVkxWVOcnex4u8G0uJu/yfnEtPT4kdDPgHeDaXE3f5Pzg09PiGhnwIu2LDmJQpTMNKaKwSkKpiBgThziJxnGW6yMoOO0j4kRAmACVs/JqcfFWpV9YOhQbWEH0iKfjEHUgtrJqnJ9x6JrI2fbFVScxTkbK/wRWOKtTfeddKXAhHEFJKVAhQ0gggjnBxEWFbVj6w0VqSlIqpRCQMBUk0AxgbtrBK5YO8O0eJvepP5xVp6fEs0M+Ad4do8Te9Sfzg09PiGhnwIGalltLU24koWglKkkUII0gxYmmrog01qZ9k5Rby0ttpK3FmiUpxJOwfjA2krsEm3ZE73h2jxN71J/OK9PT4k9DPgHeHaPE3vUn84NPT4hoZ8CvOIKSUnApJB5xgdEWp3KzRWZrxRL+c927kZmK7V8vI0Ke6iHz/fMpf7yOxeieD334EK+4IuNASCAC75m5DdbUbOplDj34bmPxcB6IXxUrU/EuoK8jRcZg6QuWVsdxyT7+tCDc5VngoHWKYnThnkkRk7K5lcnbiduuNgziUyYsVU7NNS6a/KK4R+qkYrV0JB6aRCpNQi2yUI5nY1RKS6WkJbQAlCEhKQNAAFAIx2762aKVim56vE8xzs9u3DGF7Vc/IjPYXVnwU8w90LkjnAAQAEACZ/aDb4ckral8eoske8w9g9kuX9i2I2IX2SmTD9ovBpkUAxWs+AgbTtOwa/xhmpUjBXZRCDk9Q+slM3snIAENh54aXXAFKr/AApOCOjHaTGdUrzn4DkKUYlsiksCACKt/JuVnU3ZhlDmxVKLT5qxwh0GJwqSg7xZFxT2iMy/zdO2dV1ol2Wr4X+I3sC6av4hTmGvQo4hT1PaKVKTjrQ1M1eVXd8oErNX2KIc2qH0HPSANeUGE8RSyS1bGMUp5kXWKC0TufDJTRPtJ2IfAHQhz3JPo7IdwtX4HyFq8PiR2ZjslqBU86MVVbZB1DQtzp8EcgO2DF1PgQUIfExu0hIZKNnayp7ilC22qj8xVCKaUppw3OgGg5VDZDGHp55XexFVaeWJneNMRNGZmvFEv5z3buRmYrtXy8jQp7qIfP8AfMpf7yOxeieD334EK+4IuNASCABwfs/yHzp8/wDbZT+K1+9uEsZLYhrDrU2OKERkUWfy2aJYlEnFRL6xXGgqhAI2ElZ9CHcHDbIXxEtVhNQ8KDrzFZPXGnJxY4TtW2q6kA8JQ85Qp6HLCGLnd5eA3QhZXGvCYwLbPrbDbcgZYmrswUlI2JQtKyo8mATznkhrCQbqZuBVUlZWGMx4KeYe6FS05wAUyazoWc2tbanlhTalIUNydNCklJFQMcQYvWGqNXsVurFOzZ1b7FmeWX7F78o71apwOaaHEpGczKKWtfuRmSUpx7dSkAoWjBYA0qG0DoBi+hTlSu5bLFVWUZ2SGrklk63Z8shhsCoxWrWtetR/02CkJ1KjnK7GIRUVZE1ECQvM8GVz0g003Lm44+VcOgJSlNK0rhUlQx5DDOGpKbbfcU1qjitRVM1uXs25ONy0w4p9D14AqpfQoJKwb2sG6RQ7RF2IoRUM0VaxXSqSbsx3QgNHW+ylaSlQCkqBSQRUEHAgjZAAh55pWTtrJUi8ZZwVppvNKPCRyqQQCOZO0xoq1elZ7RRrRz+g+Jd9LiUrQQpKwFJIxBBFQR0RnNWG07nCdlEPNrbcSFIcSUKSdBBFCI6m07o41c+ycqhptDbaQlCEhCQNAAFAPVA3d3Z1Kx9mphLaFLWQlCAVKJ0AAVJ9UcSvqQPUZfy0yiVaE24+ahPgtpP0UDwRznEnlMa9KnkjYz6k80rkFFhA0Zma8US/nPdu5GZiu1fLyNCnuoh8/wB8yl/vI7F6J4PffgQr7gi40BIIANE5mZDcrMbURQvLW6etcSeqhMZmJd6j+g9RVoF5MLlpl/ODbHdloTDoNUBW5o2XUcEEchIUr0o1qEMsEhCrLNIjLCspc3MNS7fhOqCa6bo0qVzBNT0ROclGLkyMY5nY1VZskhhptpsXUNpCEjYAKCMdtt3ZoJWC0Z5DDS3XVXUNpKlHYB7zAk27IG7azLWV9vLn5h2YcqL2CE/UQPBR0DE7STtjXpQUEooRlLNO5qtjwU8w90Y4+c4AELbGaq0HZh9xKWbrjri01coaKWVCoppoRGjDEwUUhWVGTdzx70VpfVY9r/8Akd61TI9XkSGZuwiLTe3QAqk0rSaYgOFW51B2UDsRxU/+tW7ztGPvP6D2jPGwgATX7QXhyfM9724ewfxchXE9xS81vjaU89fYuRfiOyl+d6IUN40zGUOhAAt8+lmByRS99KXcSa/wrO5kdKi2fRhrCStO3EprxvG5G5kMqr6DIunhIBWyTrRpUj0TiOQnZEsVTs86I0J3WVjahMYCABS58MqbiEyLauE4At4jUivBb9Iip5ANRhzCUrvOxevO3uoS8PigQAaMzNeKJfznu3cjMxXavl5GhT3UQ+f75lL/AHkdi9E8HvvwIV9wRcaAkHNidkAI1lk/ICXlWGR/hNIR6kgH8YxpyzSbNJKyI7L62e45B90GirlxHnq4KfUTXoiVGGaaRGcssWzLwjXM8ceYnJ2gcnVjTVprmH7xQ5zRPoqhHF1NeQaw8PiG/CQyJPPblZuixItK4DZCniNa9KUcydJ5abIfwtKyzsVrz+FCnd0HmMOoXjtNgseCnmHujDNI5wAEABAArs1Kh/aNsDWXwRzB1+vvEN4js4fnAoo7ZeI0YULwgATX7QXhyfM9724ewfxchXE9xS81vjaU89fYuRfiOyl+d6IUN40zGUOhABTM8CgLIma/9of+duL8N2q5+RXW3GKfNDYK5mfQ4CpLcsQ4tQwxxCUV/ixryA7YcxM1GFuItRi3K5ouMwdCADPWePJ5ctOqf4Smpo3wo1N1YACmyeahHIaDwY0sNUUoW4CdeFncoUMlAQAaMzNeKJfznu3cjMxXavl5GhT3UQ+f75lL/eR2L0Twe+/AhX3BFxoCRM5GSHdE/KtalPIJ81JvqHVSYhVllg2Tpq8kapjHNATWfy2aqYlEnRV9f4oQO0Pqh7Bw2yFsRLuFZZVnrmXm2GxVbqghPTrPIBUnkEOSkopti0Vd2NV2NZqJVhthsUQ0kJHLTSTyk1PTGNKTk7s0UrKxC5w8qRZ0opwfvl8Bkaaqp4R5EjE9A1xZRp6SVu4hUnlRmZ1wqJUolSlEqJOJJJqSTtJjWWoQOt3QeYx1HY7TYLHgp5h7owzSOcAC4ns8Uo0642WJoltamyQlmhKVFJIqvRUQ0sLNq90VOtFOzOjfrk+LzfVY+OO9TnxX5yOaeBUs22UiRbLq8Utzq3QAqlQVLLjdaa/o86our0/+pfQppS99/UfcZw4EACa/aC8OT5nve3D2D+LkK4nuKZmtH/NpTz19i5F+I7OX53ohQ3zTEZQ6EACuz6WodxYlEcJx9wKKRiSlOCRTaVlNPNMN4SOtyfcUV3qsW3IHJoWdJoaw3RXDdO1ZGIrsGCRzRTWqZ5XLKcMqsWSKiYQAQeWWTyLQlXGFUCjwm1fVWPBV/oeQmLKdRwlcjOOZWMvzkqtlxbbiSlaFFKgdRBoRGsmmroz2rOx0x04aMzNeKJfznu3cjMxXavl5GhT3UQ+f75lL/eR2L0Twe+/AhX3BFxoCQwsx8hulolzUy0pXpKIQPwK/VCuLlaFuJfh171x/kxnDhlnLS2O7J59+tUqWUo2XE8FFOcAHpjXpQyQSM+pLNIv+YjJ68tydWMEVZar9YgFxQ5gQmv8AErZC2LqalBF9CHxDledCElSiEpSCSTgABiSTshEZMy5wMqDaM2pwE7ijgMpOFEV8KmpSjiegao1qNPRxt3iFWeZlai0rOLug8xjqOx2mwWPBTzD3Rhmkc4AMm5R/O5r7w92qo2ae4vBGfU3mR8SIHJCykgpJBBBBGBBGIIgA0lm5yyTaUvwiBMNAB1G3/uAfVP4GojKrUnTl9B+nPMi3RSWFey0yRZtNpLbpUhSDeQtNLyScCKHApOFRyDZFlKq6buiE4KS1kLkRmzZs53dy6p90AhJKQhKa4EhNTwiMKk7Ysq4iU1bYRhSUdZe4XLTwW3a7Umyt59VxCB0k6kpGtR1CJRi5OyONpK7Fjm9lV2taDtqTCfk2jcYSdAUBgBtuJNfOXXVDdZqnDRrmUU05yzsbsJDBVM5GVIs+TUpJ+Wdq2yP4iMV8yRjz0GuLqFPPK3cV1J5UdObDKr+0JQX1VmGaId2n6rnpD8QYK9LJLVsClPMi4xSWCbz4ZK0Inmk6aIfA9SHPck+jD2Eq/AxavD4kKGHRU0Zma8US/nPdu5GZiu1fLyNCnuoh8/3zKX+8jsXong99+BCvuCLjQEh1ZgZCjMy+R4biWhzITeP4r/CEMZLWkN4damy35zbZ7ks59YNFrG4o23l8Go5Qm8r0YooQzTSLakssbmbJGUU84hpsVW4pKEjlJoOiNVtJXYgld2NVZO2QiTlmpdHgtJAr9Y6VKPKVEnpjHnNyk2zRjHKrC5z25WXECRaVwnAFPEakakc6tJ5OeGsLSu87KK87LKhKw+KBABxc0HmMdR2O01czlDKXR/xUvoH+M1s54xcsuBo5kc++GU41L+2a/ODJLgGZGX7fWFTUwpJBCn3SCMQQXFEEHWKRrw3V4IQqbzPBEiAQAeqzbQdl3EusrU24nEKTp5jtHIcDHJRUlZnVJrYOTJXPEysBE6ktL0bogFTauUpFVJ/EQhUwjWuOsahXT2jCs+35aYFWZhlwfwrST0itRC0oSjtRepJ7D0TFosti8t1tAGtS0pHrJjiTewLopuUWdWRlgQ0ozLmpLfgdLhwpzVi+GGnLbqK5VooT9t5QzNsTLaXVpQlSrqE1CWWgcColWmgxKjjspoh6NONKN0LObm7MfVhTkjJy7bDUzLhDSbo+WaqTpKjjpJJJ54zZ55O7Q3HKlY9xyilONS3tmvziOSXAlmRnnONlObQnFLB+Rbq2yP4a4r51HHmCdkadCnkj9RGrPMzoyEylVZ02h7EtngOpGtBOJptT4Q5qa47Wp542CnPKzRqMo5QgETUvQiv71v8AOMvJLgPZlxOmftaRfbW05MSykOJKFAvNYgih1x1RkndI42mZoygswSsw4yHEOpQrgrQpKkqScUmqcK0pUaiDGrTlmjcQnHK7D7zNeKJfznu3cjPxXavl5D1PdRD5/vmUv95HYvRPB778CFfcEXGgJGk808huNly+1wKdPpqKk/y3YysRK9Rj9JWiig5+rYvvMSoODSS8vzlcFPSEhXXhnBw1ORTiJdx4Mz0mw06qdmnWmW26tMl1aGwpwiqiCqlSlB1fXiWJcmskVc5Qj8TGjbucCRYYccRMy760p4Dbbra1KVoAokk0rSp1CFI0Jt2aaGJTUVczhaE6t91brqrzjiipR2k+4agNgjUilFWQg3d3PPHTgQAEAHykABHQPtY4AVgAKwAEABWAD4UgwAF0bBHQufY4AQAfKQAEdA+xwDsl5dbhohClnYlJUfUIG0tp1JvYdszZrzYq4y62Nq21oHrUI4pJ7GdcWtp5aR0ifYANGZmvFEv5z3buRmYrtXy8jQp7qIfP98yl/vI7F6J4PffgQr7gjUNlRCUiqlEJA2kmgHrjQvYTSuzW0jLpYZQ2KBDTaUcgCUge4Rit3ZorUjL+UM+ufnnXUgqU+7RtOsgkIbT6rojXhFQgk+4Qm80hm5XZPNyrdjShAWkTKUuVFQsqUjdKjWCSrohOnUcnOX0GJxsor6l97yLO4lLeyR+UL6ap8zLsq4HjtnN7IvMONolmGVqSQlxDaUqQrUajlpUaxEo15p3bbOSgmrGcZ+SWw6tpxN1xtRQobCPeNYOsRqRaauhBpp2Zas0tnNTFopbebQ6jc3DdWApNQBQ0MU4mTjC6LaCTlrHh3kWdxKW9kj8oz9NU+ZjeVCzesaXTlM1LpZaDBBq1cTufzVxXg6PCAPOIbU5dXbvr/wDZTlWlt9Bqd6klxSW9i3+UJ6SfFl2SPAO9SS4pLexb/KDST4sMkeAd6klxSW9i3+UGknxYZI8Dx2vkxJpYdIlJYENrIIabBBunHRHVUnfaccI22FHzKSMtNSbiXpdhxxpyl5baFKuqSFCpIrpv+qGMU5RnqZVRSa2DBdySklJI7klhUEVDTYIqKVrSFtJPiXZI8DLsywW1rbV4TalIPOklJ/ERrp3VzPasxvZksnWXpZ919lt286EJ3RCV0CUgml4YVK/whLFVGpJJjNCKauy/2jkbJuNOIErLpK0KSFJabSoEpIBBAqCK1rCyqzTvcucI22GXaEYEUIwI2HWI1zPe0cWZLJxl6WfefZbdvOhCN0QldAlIJIvaKlZB83khHFVGpJJjVCCy3ZMZ1rNlJSznVNy0uhxZS2hSWmwoVNSQQMDdCohh5SlUSbJ1UlHYV7NrmyS82manUkoWAppnEVGkLXTGh1J2HHZFlfEWeWH8ldKj3yHDJSTbKQhpCG0jQlCQkeoQk23rYyklsO9Sa4GOHRf5d5s2JtCnJZCGZkYi6Altz+FQGAJ+sOmsMUcRKDs9aKalJS2bRAvNKQpSFApUklKknAgg0IPKDURpp3V0JNWZonM14ol/Oe7dyMzFdq+XkaFPdRD5/vmUv95HYvRPB778CFfcFbm8kN3tKUQRUbqHDzNgu48nAp0w3Wllpti1JXkh352LY7ls52hot6jCdvC8I9CAsxn4eGaohurK0Rb5kcnd3mlTSx8nLYJ2F1Qw6qannUmG8VUtHKu/yKKELvMy5ZzX0qnrKZChugmkOlOsJvoxOytDTmML0E8s39C2o9aQxxCxcEACiz35KVAn2himiHwNY0Ic5x4J5LuyHcLV+Bi1eF/eRVsynjRP2Tn+kW4rs+ZDD7xoaM0cFDOf3sZ80/5NyHF+mf53lH+3kN6Ey8p2V2cWXs18MPNTC1FAcq2lopoSpNOGtJrwTqi+nh5VFdWK5VIxdmQm/ZJeQnOrL/qRZ1OfFff0I6eB57QzySbjTiAxNgrQpIJSxSpSQK0c0R1YSad7r85A68LFbzDT+5zjrJ0PNVHnINR/Kpfqi3GRvFMqw71tD4jOGzMuc2Q3C05lOpSw6PTSFH+YqjVw8r00I1laY7c1UjuNlyw1rSXT6aisfylMIYiV6jGqStFFtiksMt5dyHc9ozTeoOqWOZfyg/BQjXoyzQTEKqtJj6zX2fuFmSw1rRup2/KErH4EDojOryvUY5TVoorudVImpyzZE+C47urg/hFE06U7rFmH92MpkKmtpDLQmgAGAGAEKlxSM5+Wy7MbaDSErdeKqFYJQkJpUkJIJPCFBUa4YoUVUbv3FVWpkKlklngdW+ludbaDbhCQ42FIKCcAVBSlVTWldFOWLqmFSV4FcK93ZjCtzLiRk6h2YRfH0EfKL6qK06aQtCjOWxFznFbWIHLy2WJ2cXMS7a20rAvBd0FShgV0SSBUBOHJyxo0YShHKxOpJSd0OvM14ol/Oe7dyEcV2r5eQ5T3UQ+f75lL/eU9i9E8HvvwIV9wq2YeQvzrrp0Ms09JahQ9VDg6Ytxb91Iqw613O3Plaxem2ZRFVbkkEpGkuOUonnu3aefBhI2i5M7Xd2ooY1hyrVi2YN1IAaRujpH0nFaQNpKiEjohSTdWpqLklCIl7EthydtmXmHfCcmEGmkJTeolA5AKD/3D84KFJxXAWjJymmzSgjLHTjfFaVFdNNdNvugA4TUul1Cm1gKQtJSoHQQRQj1QJta0DV9Qm8iMnVWfbxYNSjcnFNqP0kGl084xSeUQ9VqKdG4tThlm0OmERkUM5/exnzT/AJNyHF+mf53lH+3kN6Ey8WmcbN2/aU0l5p1pCUtJbou/WoUtVcAcOEIaoYhU42aKKlJydyrbys35eX/8nwxd1yPBlfV3xKtlpka7ZZaDrjay8FkXL2F27Wt4D6w9UXUqqqXsV1KTgdGQlodz2hKuHAB1KDzL+TJ5gFV6I7Wjmg0FJ2kakjIHxHZ+bNPdcu4kVLzZbHKpKsB/5BGhhJe61wFa8feQ6LOlAy020nwW0JbHMlISPdCDd3cZSsj0xw6InPXZBNpMlOBmkIQPPC9zr6lNxoYWfuP6CtaPvIeMsyG0JQnBKEhI5gKCM9saQj8qsoAnKNt1RoiXcbZJ1BNKLPQXF+qNCnD/AKGuIrKVqg9AYzxojbfyfl55vc5lsOJBqNIUk7UqFCOiJQnKDvEjKKltF7a+ZVlVTLzDjZ1JcAcRzVFFeusNRxkviRS8Ou4XeU+b6ckEla2w4yNLjRKkgbVCgUnnIpywzTrwnqW0pnSkirRcVGjMzXiiX857t3IzMV2r5eRoU91EPn++Yy/3kdi9E8HvPwIV9w68xsqGZGYmF0SFuGp/gbQMeglyDFu81FHKCtG5Xs2kgq07Uen3Qbjay6K/XUTuSPQSB1UxZXlo6agiFNZpuR1Z58rO6HxKNK+SYNVkHBbuinKECo5ydgiWFpZVme1nK9S7sipZCeMZP7dv+qLq3ZsqpbyNSiMg0BYZ1reXITtnzCKm6HgtP10EtXk+4jlAhvDwU4SXgUVZ5WmMeQnEPNodbUFIcSFpI1gioMKtNOzLk7nB6zm1utvFPyrQUlKtYCqXk8oNAeiC7tYLHrjh0UM5/exnzT/k3IcX6Z/neUf7eQ3oTLzipYGkgdMAHzdU7R6xAAmf2gVAuSVCDwX/AHtQ/g9kuQtiNiFNjqNDqI0jlhwVTsayyftATMsw+P8AFbQ5zEpBI6DURjTjlk0aSd0Q+WuT5nHJFQFdwmkOq5EAFR6CpLYidKplUvqiM43sTFvzwl5Z94/4TS1+pJMQhG8kiTdkRGbSf3ezJVValLYbUddUEtmvVideOWo0Rg7xuGVWT5mZqz3QKiXeUpfIncyoH2iGh0wU55YyXFBKN2iyOuBKSo4BIJPMMTFRMyRaM4X3XHVaXVrcNf4lFVPxjairJIzpO8rjOzf51dwQmXnrykJF1DwqpSRqStOlQH1hU7QdMKVsNd5ofwX069tUhv2Xa7Eym+w626nahQNOcaR0wlKLjqaGU09h7YidPikgihxBwI1GADOmdjJdEhNgtC6zMArQkaEqBAWgclSkjZepqjTw9Rzjr2oSrQyu6Gtma8US/nPdu5CmK7V8vIap7qIfP98xl/vI7F6J4PffgQr7hH22/wBwZNsMjByaQlFNfypLrmHmkp51CJQ9+u3w/o43lp2PTOTYyfshtpNBOTFTyhagL6+ZCbqRygRFLT1b9yON6OFu8SZJOJNScSTiTyxoChOZCeMZP7dv+qK63ZsnS3kalEZBoCZ/aC8OT8173tw9g/i5CuI7jnmPyqpWRdVpqtgn1rb/ANw9KDF0vjXM7Qn8LHHCIyEAChnP72M+af8AJuQ4v0z/ADvKP9vIb0Jl4gc+4/5ij7ujtHY0sJ2fMTxG8LqghkoAQAfYANCZlLQ3WzUorUsOLbPMTuieiiwOiMzFRtUvxHqLvEv0LlpSM8c9uVlugaXVIaHSq8r+VKovw0b1EVVnaJD5hZ+/KPMk4tO3hyJWkEfzJXFmLjaSfEjQd42GfCheVfObaPc9mTSgaFSNyFNNXCG8OYKJ6IuoRzVEiFR2ixAZKZLvWi4ptgthSE3jfUUilaVwBJxpq1xo1KqgrsShBz2DEs3MkdMxN+i0j/es/wC2FpYzgi9Ydd4vsqLGdsyccaClouklpwEpUpB8FV5NMdR5QYZpzVSNymcXBltzZ5czqpxmWcdU+06SkhfCWngk3gvwsKa6ikUV6MMjklYspVJXsx7xnjYpf2gCncpQYXr7hG2l0V/G7DmD2sXxGwsmZrxRL+c927kV4rtXy8i2nuojs+EqXpaUaGlycbbHOpt1P+sSwrs5P6HKqujpthpuZtZAWQJOx2Q64T4IcICkpOrAJQr0CNcEbxp6tsiLV5eAp8tMpF2jNLfVUI8FtJ+igaBznEnlMO0qahGwrUnmdyCiwgTuQnjGT+3b/qiut2bJ0t5GpRGQaAmf2g/Dk/Ne97cPYP4uQrie4VMlNLZcQ62bq21BaTsINRDjSasxdOzuaiyPygRPyrb6cCoUWn6qxgpPNXRyERkVIOErGhCWZXJqIEhQzn97GfNP+Tchxfpn+d5R/t5DehMvI6fsGVfVfelmHVgXbzjTa1UxIFVAmmJw5YkpyjsZxxT2nm70ZDiUp/8AHZ+GO6WfF/ycyx4HxeSUhQ/8FKaOLs/DHdLPi/5DLHgZVZPBHMPdGw9pny2sbeYG0aOzMuT4aEupHKk3VesKR6oSxkdSkMYd7UOqEBoUH7QM9wZVjaVunoAQn+pfqh3BrW2L4h6rENmHn7k661qeZr6SFAgepa4sxcbwT+pDDvXYfEZw2KnP9aF1iWYBxccU6eZCbtD0uA+jDmDj7zYviHqsLHIjKA2fONv6UCqHANJQrwqcowV6MN1aeeNiinPLK5p2Sm0PIS42oLQsBSVDEEHXGS007MeTudNp2SxMpuvtNvJGIC0pVTlFdB5oIycdjBpPaeeysm5SVUVMS7LSiKFSEJCqbK6aRKVSUtruCilsJQmkQOmcc6uUyZ+c+TNWWAW0HUo1qtY5CaAciQdcamHp5I69rEq08z1DZzNeKJfznu3chPFdq+XkNU91Hvy2aTek3F4Ny8wqYWdiW5Z9Vetd9cQpPal3r+0dk7Chy1tlTTHclSH5lZm507FL4Tcv6CbleYcsO0oJvN3LUvUVqSsspQoZKAgAksm7QTLTTD6wopacSshNLxANaCtBXpiFSOaLSJQdpXHErPXJ6peaPQyP98JdTnxQ11iJQc5mWbVqKYLTbje4hYN+7jeKKUuk/VMMUKLp3uU1ainaxSYYKS45tstf7MdXuiVrYdHCSmhUFDwVgKIG0HHZsiivR0i1bS2lUybRib9cn5Ca6rPxwt1OfFF/WIlHfy3YVbaLR3N3cUihRRG6fuFNaL13SoHToi9UXonAq0qz5i8b9cn5Ca6rPxxR1OfFFvWIhv1yfkJrqs/HB1OfFB1iIb9cn5Ca6rPxwdTnxQdYifFZ6pOn7ia6rPxwdTnxQdYiIltNABsFI0WKN3dyxZCZQCz5xuYUFKQApK0ppeKVJIwqQPCunTqiqtTzxsSpzyu41d+uT8hNdVn44T6nPihnrERaZxsqU2lNJebStLaWkthK7oVUKUomiSRjeGvVDVCm6cbMXqzU3qI/I22hIzrMwoKKWyq8E0vFKkKQQK0H0q4nVEqsM8HE5Tlllcbe/XJ+Qmuqz8cJ9TnxQz1iIts5GVabTmUOtpWhtDYQEruhVbxUo8EkY1GvVDVCk6cbMoqzzvUVOLiotGR+XU1ZputkOMk1LS63a6ykjFB/DaDFNWjGpt2lkKriMyz89MooDdmX21a7oQ4gdNQr+WFZYSa2MYWIj3ndN55pFI4CJhw7AhCR0lSvcDHFhJvbY668Re5ZZzJmfSWkgS7B0pSSVrGxS8MOQActYZpYeMNe1lE6zlqRR4YKTRmZrxRL+c927kZmK7V8vI0Ke6iwZUSrjsutLSAtzApSSEhRBqEkn6JIAO0VGuKYNKWslJXQkJrNharq1OOIQpayVKUXUVJJqTGgsTSSshR0ZvadW9Pafkm/aojvWqYaCQb09p+Sb9qiDrVMNBIN6e0/JN+1RB1qmGgkG9Pafkm/aog61TDQSDentPyTftUQdaphoJBvT2n5Jv2qIOtUw0Eg3p7T8k37VEHWqYaCQb09p+Sb9qiDrVMNBIN6e0/JN+1RB1qmGgkG9Pafkm/aog61TDQSDentPyTftUQdaphoJBvT2n5Jv2qIOtUw0Eg3p7T8k37VEHWqYaCQb09p+Sb9qiDrVMNBIN6e0/JN+1RB1qmGgkG9Pafkm/aog61TDQSDentPyTftUQdaphoJBvT2n5Jv2qIOtUw0Eg3p7T8k37VEHWqYaCQb09p+Sb9qiDrVMNBIN6e0/JN+1RB1qmGgkG9Pafkm/aog61TDQSDentPyTftUQdaphoJBvT2n5Jv2qIOtUw0Eg3p7T8k37VEHWqYaCQb09p+Sb9qiDrVMNBIcmbex3ZKz2mHwEuILhIBChwnVrGI5CIRrzU5uSGoK0bHjzo2y/KSza5de5qU6EE0SqouLNKKB1gRRJ2sbHQ2GpYis41FdZf7XAX9lZV2vNLuMOLcUNNG2aDlKimiekxG7N6vgOjqEc1SKS8X6lnbksoCKl9tJ2HcK/ggj8Y77xmur0QnbI/v6kDbdvW1J03da0A4BW5sKQeS8lJFeTTBdj+HwvReI7NJ/S7T/AIbIhWcC0T/1J6jQ/wBscuxv2Rg/k+79T61l1aKlBKZlRKiABcaGJNBpEcuzkuisFFNuH3fqTdqz1uyrZdeWpDaaAqrKq0mgwTU6Y67oSoU+iq81Cmrt/uIHv+tDjKuo18MF2PeyMH8n3fqHf9aHGVdRr4YLsPZGD+T7v1Dv+tDjKuo18MF2HsjB/J936h3/AFocZV1Gvhguw9kYP5Pu/UO/60OMq6jXwwXYeyMH8n3fqHf9aHGVdRr4YLsPZGD+T7v1Dv8ArQ4yrqNfDBdh7Iwfyfd+od/1ocZV1Gvhguw9kYP5Pu/UO/60OMq6jXwwXYeyMH8n3fqHf9aHGVdRr4YLsPZGD+T7v1Dv+tDjKuo18MF2HsjB/J936h3/AFocZV1Gvhguw9kYP5Pu/UO/60OMq6jXwwXYeyMH8n3fqHf9aHGVdRr4YLsPZGD+T7v1Dv8ArQ4yrqNfDBdh7Iwfyfd+od/1ocZV1Gvhguw9kYP5Pu/UO/60OMq6jXwwXYeyMH8n3fqHf9aHGVdRr4YLsPZGD+T7v1Dv+tDjKuo18MF2HsjB/J936h3/AFocZV1Gvhjl2HsjB/J936lgnpm3mWlPOLUltIvFVZU0G2gqdYjrzIQpw6JqTVOK1v8AcMDN/aDkxINOvKK3FFdVEAVo4pIwFBoAiUHdGF0pRhRxUoQVkreSIDPV8za+3T2bkcn3D3/H/wBRL9r80T0nKt2XZ6ilIO4tlxWorXdqSTynDkFNkS3UZ9Sc8bild7zt4IUb2cCfU5f3cpxrdCU3ByXSMRz1MV3Z62PRGEUMuTn3lltDOe09LFpyWU4paLrgvBCK0xKdJ04jWIlmv3GZS6CqU62eFSyT1d757OYsoielPVZP79r7RH9QgZXX7KXg/I0FlfZjczKrbec3JqqVLXhgEqCtJwGiLJK6PA4GvOjXU4Ru+5eJTpDICzZtsqln3VUN0qCkmhprSUj/AEiOVPYzXq9L46hO1aCX0t/dxZ27ZapSYcYWQVNmlRoIoCDyVBBiJ6TDYhV6Uase88EAwMbJTN407LiZmnihBTul1JSm6jTeWo1phjyR1RvrPO47pmpTrOjRjd3tr739ESdnZD2XOBQlph1RRSpCgSK1pVKk6MD6oEk9jFqvSuPw7Wmgtf09GLvKixTJTK2FKvXaEKpSoIqDTUdXRHHqZ6DBYpYmiqqVr9xFQDYwshcg2J+W3Zxx1Kr6kUQUUoANoO2OqNzz/SXS1XC1tHBJqy239SSlchrMQ6Jd2aUuYP0ApKeW7ShxpTAmvJHcq2XFp9K46VPSwp2hxtf+yCzgZDps9KHWlqW0tVwhVLyVUJGIwIIB5qa6xxqw/wBF9KvFycJq0kr6tjKRHDaLLkDk63aEwppxS0pS2V1RdrUKSKYg4Yx1K5m9J4yeFpKcEnrtr5lvtDN/Z8ooKmZpxLasEpJQFE6zUCpGI0DDWY7lS2syaXTGMrq1Kmm13/jDKDNmwJdT0o6slKN0AUUrQsAXsFAClRoOIgcdRzC9OVdKqdaK224NCriJ6g7JdhTi0oQCpSyEpA0kk0A9cByc1CLlLUkM+Xzbysszus/MFJ+ldISgE/RBIJUffsiWW208xLprEVqmTDQ/t+iOM3m2lphndZB8qqOCFFKkKI+jUAFJ54MurUdh03XpVMmJhb7NeosHWyklKgQUkgg6QRgRET00WpK6OBjj2HTQWW/it/7Ie9MWS2Hg+j/1sP3HTms8WMc7narjkNhPpn9ZPl5Iis9XzNr7dPZuQT7hr/j/AOol+1+aJ6z5xq1JBQSoDdWy2umJbWU0NRyHEbRSJbyEKtOeBxSbWx3X1Qp3M3M+HLgaBFaXwtG5024mtOivJELM9SumsI4Zs3KzuXK1chJCVk90fvhbaOEtCyCtdNCUqqmpOAFI7lSV2ZFHpbGV8RlpWs3qTWxfW2vUKGInrD1WT+/a+0R/UIGVV+yl4PyHdnWP/LXfOb7RMSnsPGdC/rI8/JlezIeBNec37lwQND/kW9T5/wBFQzneMpj0OzRHHtNXof8ARw5+bKvHDTHdYGRkpLyqXVMd0ubmHFVF8qN29dQg8HkG3XEsqseLxPSeJrV3BTyK9uFu67e0k8jLSU+F0kTJtJoEVASV6a8AJTSmG3THYu/cLY+iqbX/AG55Pb3253YsM7XjFfmN06v/ALiL2npug/0i8WU2OGwO7M78wP2q/cmJw2Hi+nv1XJf2LltR/toY/wDX/wD2KRBbT0Fv/jv/AM//ABGHnl+Yp+3R/SuJy2GB0B+qf7X5oSkQPZl+zMfPXPsVf1oiUdphf8g/TL9y8mduetX/ABbI1bj/AL1V9wjktpD/AI92Ev3f0i/2D4pa+6js4kt0wcT+ul+/+zPsQWw98TeRUylqel1rICQ4Kk6BXAH1kQd4j0jCU8LOMdth2ZZuXGAvuJM8EqqWzdJTgRfAKVV2YCuPPE5rVsueN6Pjmq5dLo7rbx+m1EZYVozIZCmLKaYSok7nuyWVHVeKNzGwacdEQTl3L8/gYxNGhpMtXEOTXfbMvC+YTVvP7pMvrKQgrdWopCgsAlRJAUMFCtcRhAewwsclGEU72S17O7gR5jj2F5oLLfxW/wDZD3piyWw8H0f+th+46c1nixjnc7VcchsJ9M/rJ8vJHLOJk87Py6GmSgKS6Fm+VAUCFJ1A41UIJpu1jnRWMp4Wq5zTs1bV4r6rgUqzM3dpyy77Mwy2ralxwV5CLlCOQxG0jYrdMYGtHLUg2vBepY0yNuAU7olDykGvP4FI775nur0Ve+Sf5/8AYgbXyDtSbIL8wy5TQC44EjmSEADoEFpD1DpbAUFanBrkvO5Hb0879eW67nwQWkMf5BhuEv4Xqc2c1k8hSVByWqkhQ4bmkGo+hHMsjkunsLKLi1LX9F6lhtrJ62JtosvPShQogkC8k4GoxCNogtN7TPw+L6NoVFUhGd14ep5cnskLVkQsMOyid0oVVK1aK00o5THbS7i3FdI4DFNOpGerw9Tw2vm6tGadU865Kla6VIUsDABIwCNgEFpF1DpnB0KapwjKy8PU8e9PO/Xluu58EFpF3+QYbhL+F6lpsKxbZlGw2h2UWhOCQ4XVXRsBCQaclYPf7jMxOJ6NrzzuM03wtr+53uyVuKXeD8mnAi6L9znxQST0we+VxqdFqNsk/HVfzIK38hLSnVhx9yUK0pu1SVpwqTjRGOkwWkPYXpXBYaLjTjO3L1Izennfry3Xc+CC0hn/ACDDcJfwvUsNhZNWvJt7ky9KBF4qobyjU0riUcggtLuM/E43o7ETz1Izvy9SKGbm0A/3Rukruu6btW8ul+9frS5TTqjijIa9s4PRaHLLLa3dstbiSlvZM2vOthp96UKAoLoLyTUAgYhHKY7aQthsd0dhp56cZ3tbu9Sv70879eW67nwQWkP/AOQYbhL+F6knYGQlpyThcYdlQopKDUrVhUHQUcggtIWxXSuBxMclSMrbe71Ptv5DWnOrS4+7KqUlNwUK0ilSdARtJjlpBhelcDhouNOMrN37vUk5aw7ZbYDCXpTc0o3MDhE3aU03NkdtMWniujZ1HUcZ3bv3bf5KxvTzv15brufBHMsjS/yDDcJfwvUN6ed+vLddz4IMsg/yDDcJfwvUtdkWVbUugID8o4lIoA4XFEDZeCQT0mO++ZVev0ZVlmyTT+lvU+2tZdtTCCgvSjaVCh3MuJJGy8UkjoMHvhQr9GUpZss2/rb1RU96ed+vLddz4I5lkav+QYbhL+F6hvTzv15brufBBlkH+QYbhL+F6lntCw7ZfZUy49JltYukC8DTnuckdtMzaWK6Np1FUjGd14epZ8ibJXJybbDhSVoK6lJJTitShQkA6CNUSimlrM3pDERxGIlUheztt8EidiQkEABAAQAEABAAQAEABAAQAEABAAQAEABAAQAEABAAQAEABAAQAEABAAQAEABAAQAE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data:image/jpeg;base64,/9j/4AAQSkZJRgABAQAAAQABAAD/2wCEAAkGBxQREhUUExQUFBQUGBoVGBgYFxQVFRkcIBgbGBoXHRgYKCggGhwlHBoUITEkJSorLi8vGCA/ODMsNygtLisBCgoKDg0OGxAQGywkICQsLDQ0LCwwNCwsLCwsLy4sLCwsLCwsLCwsLCwsLCwsLCwsLCwsLCwsLCwsLCwsLCwsLP/AABEIANoA5wMBEQACEQEDEQH/xAAcAAACAwADAQAAAAAAAAAAAAAABwUGCAIDBAH/xABSEAABAgMDBQkLCQUGBgMAAAABAgMABBEFEiEGBzFBURMXIlRhcYGSsxQWMjVTcoKRk7HSIzRCUnN0odHTCDNiorIVNkO0wcIkJURjo/GUxOH/xAAaAQACAwEBAAAAAAAAAAAAAAAABAIDBQEG/8QAOxEAAgECAgYHBwQCAgIDAAAAAAECAxEEEhMhMTJRgQUUM0FxsdEVIkJSYaHwNHKRwRZDBiPC4SWCg//aAAwDAQACEQMRAD8AaWWWVbVmNIdeQ4tK3A2A2EFVSlSqm8QKUSdcWU6bqOyIykoq7Khv2SfF5vqsfqRf1OfFfnIr08A37JPi831WP1IOpz4r85Bp4Bv2SfF5vqsfqQdTnxX5yDTwDfsk+LzfVY/Ug6nPivzkGngMWzJwPstuhKkB1CXAlVLwCgFAGlRXHbCrVnYtTuemOHQgAoFvZ2JSUmHJdTUwtTSrqlIDRRWgJAvLBwrTRpBhmGGlKOa6KnVinZng37JPi831WP1Il1OfFfnI5p4Bv2SfF5vqsfqQdTnxX5yDTwGJZk5uzTbtxbe6JC7q6BaQRUBQBIBpywrJWdi1O6PVHDoQAV3LHLBizEIW8FqLirqUNhJWaCpVwiBQYa9Yi2lSlUdkQlNR2lT37JPi831WP1Iu6nPivzkQ08A37JPi831WP1IOpz4r85Bp4Bv2SfF5vqsfqQdTnxX5yDTwDfsk+LzfVY/Ug6nPivzkGngG/ZJ8Xm+qx+pB1OfFfnINPAN+yT4vN9Vj9SDqc+K/OQaeAb9knxeb6rH6kHU58V+cg08A37JPi831WP1IOpz4r85Bp4Bv2SfF5vqsfqQdTnxX5yDTwDfsk+LzfVY/Ug6nPivzkGngG/ZJ8Xm+qx+pB1OfFfnINPAN+yT4vN9Vj9SDqc+K/OQaeAb9knxeb6rH6kHU58V+cg08C8ZL28iflkTLaVoQsqAC7oULqyg1ukjSk64XqQcJZWWp3Vyj5/vmMv8AeR2L0MYPffgVV9wRcaAkEABAB6LPlC8620NLq0Nin8Sgn/WOSdk2dirtGt2mwlISMAkADmGAjFvc0jnAB4bbtFMtLuvr8FpClnloKgdJoOmJRi5NJHG7K5k+YfU4tS1mqlqK1HaSan8SY2UklZGc3d3OuA4WfNxk93fPNoUKtN/Ku7ClJFEHzlXU02E7Ipr1MkPqW0oZpGm4yh4IAOmbmUNIU44oJQgFSlHQABUmOpNuyON21mYst8pFWjNreNQgcBpJ+igHDpPhHlPII1qVPRxsI1J5mQEWFYQAEABAAQAEABAAQAEABAAQAEABABozM14ol/Oe7dyMzFdq+XkaFPdRD5/vmUv95HYvRPB778CFfcEXGgJBAAQAW/NPIbtakvsbvOn0Umn8xTFGJdqbLqKvI0nGWOhAAss+ts7lKNyyTwphdVeYiij61FH4w1hIXlm4FNeVo2EVGiJBABoPM1k6ZWS3VaaOzRDh2hFPk0+oqV6cZmJqZp2WxD1GOWJf4XLQgAT+e/KylJBpWmi3yNmlDfT4R6NsO4Wl8bFq8/hQnYeFQgAIACAAgAIACAAgAIACAAgAIACAAgA0Zma8US/nPdu5GZiu1fLyNCnuoh8/3zKX+8jsXong99+BCvuCLjQEggAIAGvmBkKvTL5HgIQ0D5xKlf0J9cJ4yWpIZw62sdcIDQQAZuzs2z3VaTtDVDFGE44VTW+ee+Vj0RGph4Zaa+olWleRTovKSw5BZPmfnWmSKtg7o75iaVHSaJ9KKq1TJBsspRzSNQJSAABgBgBGSPn2ACAy3ykTZ0qt40K/AaSfprOgcwxJ5AYspU3UlYjOWVXMwzUyt1anHFFS1kqUo6STiTGskkrIz229bOqOnAgAIACAAgAIACAAgAIACAAgAIACAAgA0Zma8US/nPdu5GZiu1fLyNCnuoh8/wB8yl/vI7F6J4PffgQr7gi40BIIACADQGY+Q3Ozt0pi+6tfQKNj+k+uM3FSvUtwHaKtEYULFxGZTWqJSVefP+EgqA2q0JHSopHTE4RzSSIydlcyktZUSSakkknaTiT642DObucYAH5mTye7nlDMLHyk1RQ2hseB68VcxEZ2KqZpWXcO0YZVdjGhUuPilACpNAMSTogAzZnMyr/tCbJQfkGaoaGo/Wc9IgdAEamHpZI69rEa08zKjF5UEABAAQAEABAAQAEABAAQAEABAAQAEABABozM14ol/Oe7dyMzFdq+XkaFPdRD5/vmUv8AeR2L0Twe+/AhX3BFxoCQQABMAGqcjZDueRlmqUKGkXvOIvK/mJjHqSzTbNGCtFImYgSFVn6tm4wzKpOLqt0X5qNA6VEH0IbwkLtyF8RKysJKNAUJnI+wTPzjUuK3VGrhGpsYrNdRpgOVQiurPJFsnTjmkamabCUhKQAlIAAGAAGAEZBoHOABZZ6Mre52e5GlUdfHyhBxQ3opyFWjmrDWFpZnmexFFadlZCKjREwgAIACAAgAIACAAgAIACAAgAIACAAgAIACADRmZrxRL+c927kZmK7V8vI0Ke6iHz/fMpf7yOxeieD334EK+4IuNASCAD35PyPdE0wzSu6uoQeYqAV+FYjOWWLZKCvJI1kBGMaJ9gAzPnPtnuu0XlA1Q0dxRzIwJ6V3z6o1cPDLBCNaV5FVi4qHpmOyd3GWVNrHDmMEcjaTp9JVTzBMZ2KqXllXcOUIWVy6ZYZQCz5RyZKC4GygXQbpN5aUaTXRer0RRThnllLpOyuQIyynjoseY9q3+UWaKHzojmfAU1s5KWtNPuPuyjpW4oqPgUGxIx0AUA5odjVpRVkxWVOcnex4u8G0uJu/yfnEtPT4kdDPgHeDaXE3f5Pzg09PiGhnwIu2LDmJQpTMNKaKwSkKpiBgThziJxnGW6yMoOO0j4kRAmACVs/JqcfFWpV9YOhQbWEH0iKfjEHUgtrJqnJ9x6JrI2fbFVScxTkbK/wRWOKtTfeddKXAhHEFJKVAhQ0gggjnBxEWFbVj6w0VqSlIqpRCQMBUk0AxgbtrBK5YO8O0eJvepP5xVp6fEs0M+Ad4do8Te9Sfzg09PiGhnwIGalltLU24koWglKkkUII0gxYmmrog01qZ9k5Rby0ttpK3FmiUpxJOwfjA2krsEm3ZE73h2jxN71J/OK9PT4k9DPgHeHaPE3vUn84NPT4hoZ8CvOIKSUnApJB5xgdEWp3KzRWZrxRL+c927kZmK7V8vI0Ke6iHz/fMpf7yOxeieD334EK+4IuNASCAC75m5DdbUbOplDj34bmPxcB6IXxUrU/EuoK8jRcZg6QuWVsdxyT7+tCDc5VngoHWKYnThnkkRk7K5lcnbiduuNgziUyYsVU7NNS6a/KK4R+qkYrV0JB6aRCpNQi2yUI5nY1RKS6WkJbQAlCEhKQNAAFAIx2762aKVim56vE8xzs9u3DGF7Vc/IjPYXVnwU8w90LkjnAAQAEACZ/aDb4ckral8eoske8w9g9kuX9i2I2IX2SmTD9ovBpkUAxWs+AgbTtOwa/xhmpUjBXZRCDk9Q+slM3snIAENh54aXXAFKr/AApOCOjHaTGdUrzn4DkKUYlsiksCACKt/JuVnU3ZhlDmxVKLT5qxwh0GJwqSg7xZFxT2iMy/zdO2dV1ol2Wr4X+I3sC6av4hTmGvQo4hT1PaKVKTjrQ1M1eVXd8oErNX2KIc2qH0HPSANeUGE8RSyS1bGMUp5kXWKC0TufDJTRPtJ2IfAHQhz3JPo7IdwtX4HyFq8PiR2ZjslqBU86MVVbZB1DQtzp8EcgO2DF1PgQUIfExu0hIZKNnayp7ilC22qj8xVCKaUppw3OgGg5VDZDGHp55XexFVaeWJneNMRNGZmvFEv5z3buRmYrtXy8jQp7qIfP8AfMpf7yOxeieD334EK+4IuNASCABwfs/yHzp8/wDbZT+K1+9uEsZLYhrDrU2OKERkUWfy2aJYlEnFRL6xXGgqhAI2ElZ9CHcHDbIXxEtVhNQ8KDrzFZPXGnJxY4TtW2q6kA8JQ85Qp6HLCGLnd5eA3QhZXGvCYwLbPrbDbcgZYmrswUlI2JQtKyo8mATznkhrCQbqZuBVUlZWGMx4KeYe6FS05wAUyazoWc2tbanlhTalIUNydNCklJFQMcQYvWGqNXsVurFOzZ1b7FmeWX7F78o71apwOaaHEpGczKKWtfuRmSUpx7dSkAoWjBYA0qG0DoBi+hTlSu5bLFVWUZ2SGrklk63Z8shhsCoxWrWtetR/02CkJ1KjnK7GIRUVZE1ECQvM8GVz0g003Lm44+VcOgJSlNK0rhUlQx5DDOGpKbbfcU1qjitRVM1uXs25ONy0w4p9D14AqpfQoJKwb2sG6RQ7RF2IoRUM0VaxXSqSbsx3QgNHW+ylaSlQCkqBSQRUEHAgjZAAh55pWTtrJUi8ZZwVppvNKPCRyqQQCOZO0xoq1elZ7RRrRz+g+Jd9LiUrQQpKwFJIxBBFQR0RnNWG07nCdlEPNrbcSFIcSUKSdBBFCI6m07o41c+ycqhptDbaQlCEhCQNAAFAPVA3d3Z1Kx9mphLaFLWQlCAVKJ0AAVJ9UcSvqQPUZfy0yiVaE24+ahPgtpP0UDwRznEnlMa9KnkjYz6k80rkFFhA0Zma8US/nPdu5GZiu1fLyNCnuoh8/wB8yl/vI7F6J4PffgQr7gi40BIIANE5mZDcrMbURQvLW6etcSeqhMZmJd6j+g9RVoF5MLlpl/ODbHdloTDoNUBW5o2XUcEEchIUr0o1qEMsEhCrLNIjLCspc3MNS7fhOqCa6bo0qVzBNT0ROclGLkyMY5nY1VZskhhptpsXUNpCEjYAKCMdtt3ZoJWC0Z5DDS3XVXUNpKlHYB7zAk27IG7azLWV9vLn5h2YcqL2CE/UQPBR0DE7STtjXpQUEooRlLNO5qtjwU8w90Y4+c4AELbGaq0HZh9xKWbrjri01coaKWVCoppoRGjDEwUUhWVGTdzx70VpfVY9r/8Akd61TI9XkSGZuwiLTe3QAqk0rSaYgOFW51B2UDsRxU/+tW7ztGPvP6D2jPGwgATX7QXhyfM9724ewfxchXE9xS81vjaU89fYuRfiOyl+d6IUN40zGUOhAAt8+lmByRS99KXcSa/wrO5kdKi2fRhrCStO3EprxvG5G5kMqr6DIunhIBWyTrRpUj0TiOQnZEsVTs86I0J3WVjahMYCABS58MqbiEyLauE4At4jUivBb9Iip5ANRhzCUrvOxevO3uoS8PigQAaMzNeKJfznu3cjMxXavl5GhT3UQ+f75lL/AHkdi9E8HvvwIV9wRcaAkHNidkAI1lk/ICXlWGR/hNIR6kgH8YxpyzSbNJKyI7L62e45B90GirlxHnq4KfUTXoiVGGaaRGcssWzLwjXM8ceYnJ2gcnVjTVprmH7xQ5zRPoqhHF1NeQaw8PiG/CQyJPPblZuixItK4DZCniNa9KUcydJ5abIfwtKyzsVrz+FCnd0HmMOoXjtNgseCnmHujDNI5wAEABAArs1Kh/aNsDWXwRzB1+vvEN4js4fnAoo7ZeI0YULwgATX7QXhyfM9724ewfxchXE9xS81vjaU89fYuRfiOyl+d6IUN40zGUOhABTM8CgLIma/9of+duL8N2q5+RXW3GKfNDYK5mfQ4CpLcsQ4tQwxxCUV/ixryA7YcxM1GFuItRi3K5ouMwdCADPWePJ5ctOqf4Smpo3wo1N1YACmyeahHIaDwY0sNUUoW4CdeFncoUMlAQAaMzNeKJfznu3cjMxXavl5GhT3UQ+f75lL/eR2L0Twe+/AhX3BFxoCRM5GSHdE/KtalPIJ81JvqHVSYhVllg2Tpq8kapjHNATWfy2aqYlEnRV9f4oQO0Pqh7Bw2yFsRLuFZZVnrmXm2GxVbqghPTrPIBUnkEOSkopti0Vd2NV2NZqJVhthsUQ0kJHLTSTyk1PTGNKTk7s0UrKxC5w8qRZ0opwfvl8Bkaaqp4R5EjE9A1xZRp6SVu4hUnlRmZ1wqJUolSlEqJOJJJqSTtJjWWoQOt3QeYx1HY7TYLHgp5h7owzSOcAC4ns8Uo0642WJoltamyQlmhKVFJIqvRUQ0sLNq90VOtFOzOjfrk+LzfVY+OO9TnxX5yOaeBUs22UiRbLq8Utzq3QAqlQVLLjdaa/o86our0/+pfQppS99/UfcZw4EACa/aC8OT5nve3D2D+LkK4nuKZmtH/NpTz19i5F+I7OX53ohQ3zTEZQ6EACuz6WodxYlEcJx9wKKRiSlOCRTaVlNPNMN4SOtyfcUV3qsW3IHJoWdJoaw3RXDdO1ZGIrsGCRzRTWqZ5XLKcMqsWSKiYQAQeWWTyLQlXGFUCjwm1fVWPBV/oeQmLKdRwlcjOOZWMvzkqtlxbbiSlaFFKgdRBoRGsmmroz2rOx0x04aMzNeKJfznu3cjMxXavl5GhT3UQ+f75lL/eR2L0Twe+/AhX3BFxoCQwsx8hulolzUy0pXpKIQPwK/VCuLlaFuJfh171x/kxnDhlnLS2O7J59+tUqWUo2XE8FFOcAHpjXpQyQSM+pLNIv+YjJ68tydWMEVZar9YgFxQ5gQmv8AErZC2LqalBF9CHxDledCElSiEpSCSTgABiSTshEZMy5wMqDaM2pwE7ijgMpOFEV8KmpSjiegao1qNPRxt3iFWeZlai0rOLug8xjqOx2mwWPBTzD3Rhmkc4AMm5R/O5r7w92qo2ae4vBGfU3mR8SIHJCykgpJBBBBGBBGIIgA0lm5yyTaUvwiBMNAB1G3/uAfVP4GojKrUnTl9B+nPMi3RSWFey0yRZtNpLbpUhSDeQtNLyScCKHApOFRyDZFlKq6buiE4KS1kLkRmzZs53dy6p90AhJKQhKa4EhNTwiMKk7Ysq4iU1bYRhSUdZe4XLTwW3a7Umyt59VxCB0k6kpGtR1CJRi5OyONpK7Fjm9lV2taDtqTCfk2jcYSdAUBgBtuJNfOXXVDdZqnDRrmUU05yzsbsJDBVM5GVIs+TUpJ+Wdq2yP4iMV8yRjz0GuLqFPPK3cV1J5UdObDKr+0JQX1VmGaId2n6rnpD8QYK9LJLVsClPMi4xSWCbz4ZK0Inmk6aIfA9SHPck+jD2Eq/AxavD4kKGHRU0Zma8US/nPdu5GZiu1fLyNCnuoh8/3zKX+8jsXong99+BCvuCLjQEh1ZgZCjMy+R4biWhzITeP4r/CEMZLWkN4damy35zbZ7ks59YNFrG4o23l8Go5Qm8r0YooQzTSLakssbmbJGUU84hpsVW4pKEjlJoOiNVtJXYgld2NVZO2QiTlmpdHgtJAr9Y6VKPKVEnpjHnNyk2zRjHKrC5z25WXECRaVwnAFPEakakc6tJ5OeGsLSu87KK87LKhKw+KBABxc0HmMdR2O01czlDKXR/xUvoH+M1s54xcsuBo5kc++GU41L+2a/ODJLgGZGX7fWFTUwpJBCn3SCMQQXFEEHWKRrw3V4IQqbzPBEiAQAeqzbQdl3EusrU24nEKTp5jtHIcDHJRUlZnVJrYOTJXPEysBE6ktL0bogFTauUpFVJ/EQhUwjWuOsahXT2jCs+35aYFWZhlwfwrST0itRC0oSjtRepJ7D0TFosti8t1tAGtS0pHrJjiTewLopuUWdWRlgQ0ozLmpLfgdLhwpzVi+GGnLbqK5VooT9t5QzNsTLaXVpQlSrqE1CWWgcColWmgxKjjspoh6NONKN0LObm7MfVhTkjJy7bDUzLhDSbo+WaqTpKjjpJJJ54zZ55O7Q3HKlY9xyilONS3tmvziOSXAlmRnnONlObQnFLB+Rbq2yP4a4r51HHmCdkadCnkj9RGrPMzoyEylVZ02h7EtngOpGtBOJptT4Q5qa47Wp542CnPKzRqMo5QgETUvQiv71v8AOMvJLgPZlxOmftaRfbW05MSykOJKFAvNYgih1x1RkndI42mZoygswSsw4yHEOpQrgrQpKkqScUmqcK0pUaiDGrTlmjcQnHK7D7zNeKJfznu3cjPxXavl5D1PdRD5/vmUv95HYvRPB778CFfcEXGgJGk808huNly+1wKdPpqKk/y3YysRK9Rj9JWiig5+rYvvMSoODSS8vzlcFPSEhXXhnBw1ORTiJdx4Mz0mw06qdmnWmW26tMl1aGwpwiqiCqlSlB1fXiWJcmskVc5Qj8TGjbucCRYYccRMy760p4Dbbra1KVoAokk0rSp1CFI0Jt2aaGJTUVczhaE6t91brqrzjiipR2k+4agNgjUilFWQg3d3PPHTgQAEAHykABHQPtY4AVgAKwAEABWAD4UgwAF0bBHQufY4AQAfKQAEdA+xwDsl5dbhohClnYlJUfUIG0tp1JvYdszZrzYq4y62Nq21oHrUI4pJ7GdcWtp5aR0ifYANGZmvFEv5z3buRmYrtXy8jQp7qIfP98yl/vI7F6J4PffgQr7gjUNlRCUiqlEJA2kmgHrjQvYTSuzW0jLpYZQ2KBDTaUcgCUge4Rit3ZorUjL+UM+ufnnXUgqU+7RtOsgkIbT6rojXhFQgk+4Qm80hm5XZPNyrdjShAWkTKUuVFQsqUjdKjWCSrohOnUcnOX0GJxsor6l97yLO4lLeyR+UL6ap8zLsq4HjtnN7IvMONolmGVqSQlxDaUqQrUajlpUaxEo15p3bbOSgmrGcZ+SWw6tpxN1xtRQobCPeNYOsRqRaauhBpp2Zas0tnNTFopbebQ6jc3DdWApNQBQ0MU4mTjC6LaCTlrHh3kWdxKW9kj8oz9NU+ZjeVCzesaXTlM1LpZaDBBq1cTufzVxXg6PCAPOIbU5dXbvr/wDZTlWlt9Bqd6klxSW9i3+UJ6SfFl2SPAO9SS4pLexb/KDST4sMkeAd6klxSW9i3+UGknxYZI8Dx2vkxJpYdIlJYENrIIabBBunHRHVUnfaccI22FHzKSMtNSbiXpdhxxpyl5baFKuqSFCpIrpv+qGMU5RnqZVRSa2DBdySklJI7klhUEVDTYIqKVrSFtJPiXZI8DLsywW1rbV4TalIPOklJ/ERrp3VzPasxvZksnWXpZ919lt286EJ3RCV0CUgml4YVK/whLFVGpJJjNCKauy/2jkbJuNOIErLpK0KSFJabSoEpIBBAqCK1rCyqzTvcucI22GXaEYEUIwI2HWI1zPe0cWZLJxl6WfefZbdvOhCN0QldAlIJIvaKlZB83khHFVGpJJjVCCy3ZMZ1rNlJSznVNy0uhxZS2hSWmwoVNSQQMDdCohh5SlUSbJ1UlHYV7NrmyS82manUkoWAppnEVGkLXTGh1J2HHZFlfEWeWH8ldKj3yHDJSTbKQhpCG0jQlCQkeoQk23rYyklsO9Sa4GOHRf5d5s2JtCnJZCGZkYi6Altz+FQGAJ+sOmsMUcRKDs9aKalJS2bRAvNKQpSFApUklKknAgg0IPKDURpp3V0JNWZonM14ol/Oe7dyMzFdq+XkaFPdRD5/vmUv95HYvRPB778CFfcFbm8kN3tKUQRUbqHDzNgu48nAp0w3Wllpti1JXkh352LY7ls52hot6jCdvC8I9CAsxn4eGaohurK0Rb5kcnd3mlTSx8nLYJ2F1Qw6qannUmG8VUtHKu/yKKELvMy5ZzX0qnrKZChugmkOlOsJvoxOytDTmML0E8s39C2o9aQxxCxcEACiz35KVAn2himiHwNY0Ic5x4J5LuyHcLV+Bi1eF/eRVsynjRP2Tn+kW4rs+ZDD7xoaM0cFDOf3sZ80/5NyHF+mf53lH+3kN6Ey8p2V2cWXs18MPNTC1FAcq2lopoSpNOGtJrwTqi+nh5VFdWK5VIxdmQm/ZJeQnOrL/qRZ1OfFff0I6eB57QzySbjTiAxNgrQpIJSxSpSQK0c0R1YSad7r85A68LFbzDT+5zjrJ0PNVHnINR/Kpfqi3GRvFMqw71tD4jOGzMuc2Q3C05lOpSw6PTSFH+YqjVw8r00I1laY7c1UjuNlyw1rSXT6aisfylMIYiV6jGqStFFtiksMt5dyHc9ozTeoOqWOZfyg/BQjXoyzQTEKqtJj6zX2fuFmSw1rRup2/KErH4EDojOryvUY5TVoorudVImpyzZE+C47urg/hFE06U7rFmH92MpkKmtpDLQmgAGAGAEKlxSM5+Wy7MbaDSErdeKqFYJQkJpUkJIJPCFBUa4YoUVUbv3FVWpkKlklngdW+ludbaDbhCQ42FIKCcAVBSlVTWldFOWLqmFSV4FcK93ZjCtzLiRk6h2YRfH0EfKL6qK06aQtCjOWxFznFbWIHLy2WJ2cXMS7a20rAvBd0FShgV0SSBUBOHJyxo0YShHKxOpJSd0OvM14ol/Oe7dyEcV2r5eQ5T3UQ+f75lL/eU9i9E8HvvwIV9wq2YeQvzrrp0Ms09JahQ9VDg6Ytxb91Iqw613O3Plaxem2ZRFVbkkEpGkuOUonnu3aefBhI2i5M7Xd2ooY1hyrVi2YN1IAaRujpH0nFaQNpKiEjohSTdWpqLklCIl7EthydtmXmHfCcmEGmkJTeolA5AKD/3D84KFJxXAWjJymmzSgjLHTjfFaVFdNNdNvugA4TUul1Cm1gKQtJSoHQQRQj1QJta0DV9Qm8iMnVWfbxYNSjcnFNqP0kGl084xSeUQ9VqKdG4tThlm0OmERkUM5/exnzT/AJNyHF+mf53lH+3kN6Ey8WmcbN2/aU0l5p1pCUtJbou/WoUtVcAcOEIaoYhU42aKKlJydyrbys35eX/8nwxd1yPBlfV3xKtlpka7ZZaDrjay8FkXL2F27Wt4D6w9UXUqqqXsV1KTgdGQlodz2hKuHAB1KDzL+TJ5gFV6I7Wjmg0FJ2kakjIHxHZ+bNPdcu4kVLzZbHKpKsB/5BGhhJe61wFa8feQ6LOlAy020nwW0JbHMlISPdCDd3cZSsj0xw6InPXZBNpMlOBmkIQPPC9zr6lNxoYWfuP6CtaPvIeMsyG0JQnBKEhI5gKCM9saQj8qsoAnKNt1RoiXcbZJ1BNKLPQXF+qNCnD/AKGuIrKVqg9AYzxojbfyfl55vc5lsOJBqNIUk7UqFCOiJQnKDvEjKKltF7a+ZVlVTLzDjZ1JcAcRzVFFeusNRxkviRS8Ou4XeU+b6ckEla2w4yNLjRKkgbVCgUnnIpywzTrwnqW0pnSkirRcVGjMzXiiX857t3IzMV2r5eRoU91EPn++Yy/3kdi9E8HvPwIV9w68xsqGZGYmF0SFuGp/gbQMeglyDFu81FHKCtG5Xs2kgq07Uen3Qbjay6K/XUTuSPQSB1UxZXlo6agiFNZpuR1Z58rO6HxKNK+SYNVkHBbuinKECo5ydgiWFpZVme1nK9S7sipZCeMZP7dv+qLq3ZsqpbyNSiMg0BYZ1reXITtnzCKm6HgtP10EtXk+4jlAhvDwU4SXgUVZ5WmMeQnEPNodbUFIcSFpI1gioMKtNOzLk7nB6zm1utvFPyrQUlKtYCqXk8oNAeiC7tYLHrjh0UM5/exnzT/k3IcX6Z/neUf7eQ3oTLzipYGkgdMAHzdU7R6xAAmf2gVAuSVCDwX/AHtQ/g9kuQtiNiFNjqNDqI0jlhwVTsayyftATMsw+P8AFbQ5zEpBI6DURjTjlk0aSd0Q+WuT5nHJFQFdwmkOq5EAFR6CpLYidKplUvqiM43sTFvzwl5Z94/4TS1+pJMQhG8kiTdkRGbSf3ezJVValLYbUddUEtmvVideOWo0Rg7xuGVWT5mZqz3QKiXeUpfIncyoH2iGh0wU55YyXFBKN2iyOuBKSo4BIJPMMTFRMyRaM4X3XHVaXVrcNf4lFVPxjairJIzpO8rjOzf51dwQmXnrykJF1DwqpSRqStOlQH1hU7QdMKVsNd5ofwX069tUhv2Xa7Eym+w626nahQNOcaR0wlKLjqaGU09h7YidPikgihxBwI1GADOmdjJdEhNgtC6zMArQkaEqBAWgclSkjZepqjTw9Rzjr2oSrQyu6Gtma8US/nPdu5CmK7V8vIap7qIfP98xl/vI7F6J4PffgQr7hH22/wBwZNsMjByaQlFNfypLrmHmkp51CJQ9+u3w/o43lp2PTOTYyfshtpNBOTFTyhagL6+ZCbqRygRFLT1b9yON6OFu8SZJOJNScSTiTyxoChOZCeMZP7dv+qK63ZsnS3kalEZBoCZ/aC8OT8173tw9g/i5CuI7jnmPyqpWRdVpqtgn1rb/ANw9KDF0vjXM7Qn8LHHCIyEAChnP72M+af8AJuQ4v0z/ADvKP9vIb0Jl4gc+4/5ij7ujtHY0sJ2fMTxG8LqghkoAQAfYANCZlLQ3WzUorUsOLbPMTuieiiwOiMzFRtUvxHqLvEv0LlpSM8c9uVlugaXVIaHSq8r+VKovw0b1EVVnaJD5hZ+/KPMk4tO3hyJWkEfzJXFmLjaSfEjQd42GfCheVfObaPc9mTSgaFSNyFNNXCG8OYKJ6IuoRzVEiFR2ixAZKZLvWi4ptgthSE3jfUUilaVwBJxpq1xo1KqgrsShBz2DEs3MkdMxN+i0j/es/wC2FpYzgi9Ydd4vsqLGdsyccaClouklpwEpUpB8FV5NMdR5QYZpzVSNymcXBltzZ5czqpxmWcdU+06SkhfCWngk3gvwsKa6ikUV6MMjklYspVJXsx7xnjYpf2gCncpQYXr7hG2l0V/G7DmD2sXxGwsmZrxRL+c927kV4rtXy8i2nuojs+EqXpaUaGlycbbHOpt1P+sSwrs5P6HKqujpthpuZtZAWQJOx2Q64T4IcICkpOrAJQr0CNcEbxp6tsiLV5eAp8tMpF2jNLfVUI8FtJ+igaBznEnlMO0qahGwrUnmdyCiwgTuQnjGT+3b/qiut2bJ0t5GpRGQaAmf2g/Dk/Ne97cPYP4uQrie4VMlNLZcQ62bq21BaTsINRDjSasxdOzuaiyPygRPyrb6cCoUWn6qxgpPNXRyERkVIOErGhCWZXJqIEhQzn97GfNP+Tchxfpn+d5R/t5DehMvI6fsGVfVfelmHVgXbzjTa1UxIFVAmmJw5YkpyjsZxxT2nm70ZDiUp/8AHZ+GO6WfF/ycyx4HxeSUhQ/8FKaOLs/DHdLPi/5DLHgZVZPBHMPdGw9pny2sbeYG0aOzMuT4aEupHKk3VesKR6oSxkdSkMYd7UOqEBoUH7QM9wZVjaVunoAQn+pfqh3BrW2L4h6rENmHn7k661qeZr6SFAgepa4sxcbwT+pDDvXYfEZw2KnP9aF1iWYBxccU6eZCbtD0uA+jDmDj7zYviHqsLHIjKA2fONv6UCqHANJQrwqcowV6MN1aeeNiinPLK5p2Sm0PIS42oLQsBSVDEEHXGS007MeTudNp2SxMpuvtNvJGIC0pVTlFdB5oIycdjBpPaeeysm5SVUVMS7LSiKFSEJCqbK6aRKVSUtruCilsJQmkQOmcc6uUyZ+c+TNWWAW0HUo1qtY5CaAciQdcamHp5I69rEq08z1DZzNeKJfznu3chPFdq+XkNU91Hvy2aTek3F4Ny8wqYWdiW5Z9Vetd9cQpPal3r+0dk7Chy1tlTTHclSH5lZm507FL4Tcv6CbleYcsO0oJvN3LUvUVqSsspQoZKAgAksm7QTLTTD6wopacSshNLxANaCtBXpiFSOaLSJQdpXHErPXJ6peaPQyP98JdTnxQ11iJQc5mWbVqKYLTbje4hYN+7jeKKUuk/VMMUKLp3uU1ainaxSYYKS45tstf7MdXuiVrYdHCSmhUFDwVgKIG0HHZsiivR0i1bS2lUybRib9cn5Ca6rPxwt1OfFF/WIlHfy3YVbaLR3N3cUihRRG6fuFNaL13SoHToi9UXonAq0qz5i8b9cn5Ca6rPxxR1OfFFvWIhv1yfkJrqs/HB1OfFB1iIb9cn5Ca6rPxwdTnxQdYifFZ6pOn7ia6rPxwdTnxQdYiIltNABsFI0WKN3dyxZCZQCz5xuYUFKQApK0ppeKVJIwqQPCunTqiqtTzxsSpzyu41d+uT8hNdVn44T6nPihnrERaZxsqU2lNJebStLaWkthK7oVUKUomiSRjeGvVDVCm6cbMXqzU3qI/I22hIzrMwoKKWyq8E0vFKkKQQK0H0q4nVEqsM8HE5Tlllcbe/XJ+Qmuqz8cJ9TnxQz1iIts5GVabTmUOtpWhtDYQEruhVbxUo8EkY1GvVDVCk6cbMoqzzvUVOLiotGR+XU1ZputkOMk1LS63a6ykjFB/DaDFNWjGpt2lkKriMyz89MooDdmX21a7oQ4gdNQr+WFZYSa2MYWIj3ndN55pFI4CJhw7AhCR0lSvcDHFhJvbY668Re5ZZzJmfSWkgS7B0pSSVrGxS8MOQActYZpYeMNe1lE6zlqRR4YKTRmZrxRL+c927kZmK7V8vI0Ke6iwZUSrjsutLSAtzApSSEhRBqEkn6JIAO0VGuKYNKWslJXQkJrNharq1OOIQpayVKUXUVJJqTGgsTSSshR0ZvadW9Pafkm/aojvWqYaCQb09p+Sb9qiDrVMNBIN6e0/JN+1RB1qmGgkG9Pafkm/aog61TDQSDentPyTftUQdaphoJBvT2n5Jv2qIOtUw0Eg3p7T8k37VEHWqYaCQb09p+Sb9qiDrVMNBIN6e0/JN+1RB1qmGgkG9Pafkm/aog61TDQSDentPyTftUQdaphoJBvT2n5Jv2qIOtUw0Eg3p7T8k37VEHWqYaCQb09p+Sb9qiDrVMNBIN6e0/JN+1RB1qmGgkG9Pafkm/aog61TDQSDentPyTftUQdaphoJBvT2n5Jv2qIOtUw0Eg3p7T8k37VEHWqYaCQb09p+Sb9qiDrVMNBIN6e0/JN+1RB1qmGgkG9Pafkm/aog61TDQSDentPyTftUQdaphoJBvT2n5Jv2qIOtUw0Eg3p7T8k37VEHWqYaCQb09p+Sb9qiDrVMNBIcmbex3ZKz2mHwEuILhIBChwnVrGI5CIRrzU5uSGoK0bHjzo2y/KSza5de5qU6EE0SqouLNKKB1gRRJ2sbHQ2GpYis41FdZf7XAX9lZV2vNLuMOLcUNNG2aDlKimiekxG7N6vgOjqEc1SKS8X6lnbksoCKl9tJ2HcK/ggj8Y77xmur0QnbI/v6kDbdvW1J03da0A4BW5sKQeS8lJFeTTBdj+HwvReI7NJ/S7T/AIbIhWcC0T/1J6jQ/wBscuxv2Rg/k+79T61l1aKlBKZlRKiABcaGJNBpEcuzkuisFFNuH3fqTdqz1uyrZdeWpDaaAqrKq0mgwTU6Y67oSoU+iq81Cmrt/uIHv+tDjKuo18MF2PeyMH8n3fqHf9aHGVdRr4YLsPZGD+T7v1Dv+tDjKuo18MF2HsjB/J936h3/AFocZV1Gvhguw9kYP5Pu/UO/60OMq6jXwwXYeyMH8n3fqHf9aHGVdRr4YLsPZGD+T7v1Dv8ArQ4yrqNfDBdh7Iwfyfd+od/1ocZV1Gvhguw9kYP5Pu/UO/60OMq6jXwwXYeyMH8n3fqHf9aHGVdRr4YLsPZGD+T7v1Dv+tDjKuo18MF2HsjB/J936h3/AFocZV1Gvhguw9kYP5Pu/UO/60OMq6jXwwXYeyMH8n3fqHf9aHGVdRr4YLsPZGD+T7v1Dv8ArQ4yrqNfDBdh7Iwfyfd+od/1ocZV1Gvhguw9kYP5Pu/UO/60OMq6jXwwXYeyMH8n3fqHf9aHGVdRr4YLsPZGD+T7v1Dv+tDjKuo18MF2HsjB/J936h3/AFocZV1Gvhjl2HsjB/J936lgnpm3mWlPOLUltIvFVZU0G2gqdYjrzIQpw6JqTVOK1v8AcMDN/aDkxINOvKK3FFdVEAVo4pIwFBoAiUHdGF0pRhRxUoQVkreSIDPV8za+3T2bkcn3D3/H/wBRL9r80T0nKt2XZ6ilIO4tlxWorXdqSTynDkFNkS3UZ9Sc8bild7zt4IUb2cCfU5f3cpxrdCU3ByXSMRz1MV3Z62PRGEUMuTn3lltDOe09LFpyWU4paLrgvBCK0xKdJ04jWIlmv3GZS6CqU62eFSyT1d757OYsoielPVZP79r7RH9QgZXX7KXg/I0FlfZjczKrbec3JqqVLXhgEqCtJwGiLJK6PA4GvOjXU4Ru+5eJTpDICzZtsqln3VUN0qCkmhprSUj/AEiOVPYzXq9L46hO1aCX0t/dxZ27ZapSYcYWQVNmlRoIoCDyVBBiJ6TDYhV6Uase88EAwMbJTN407LiZmnihBTul1JSm6jTeWo1phjyR1RvrPO47pmpTrOjRjd3tr739ESdnZD2XOBQlph1RRSpCgSK1pVKk6MD6oEk9jFqvSuPw7Wmgtf09GLvKixTJTK2FKvXaEKpSoIqDTUdXRHHqZ6DBYpYmiqqVr9xFQDYwshcg2J+W3Zxx1Kr6kUQUUoANoO2OqNzz/SXS1XC1tHBJqy239SSlchrMQ6Jd2aUuYP0ApKeW7ShxpTAmvJHcq2XFp9K46VPSwp2hxtf+yCzgZDps9KHWlqW0tVwhVLyVUJGIwIIB5qa6xxqw/wBF9KvFycJq0kr6tjKRHDaLLkDk63aEwppxS0pS2V1RdrUKSKYg4Yx1K5m9J4yeFpKcEnrtr5lvtDN/Z8ooKmZpxLasEpJQFE6zUCpGI0DDWY7lS2syaXTGMrq1Kmm13/jDKDNmwJdT0o6slKN0AUUrQsAXsFAClRoOIgcdRzC9OVdKqdaK224NCriJ6g7JdhTi0oQCpSyEpA0kk0A9cByc1CLlLUkM+Xzbysszus/MFJ+ldISgE/RBIJUffsiWW208xLprEVqmTDQ/t+iOM3m2lphndZB8qqOCFFKkKI+jUAFJ54MurUdh03XpVMmJhb7NeosHWyklKgQUkgg6QRgRET00WpK6OBjj2HTQWW/it/7Ie9MWS2Hg+j/1sP3HTms8WMc7narjkNhPpn9ZPl5Iis9XzNr7dPZuQT7hr/j/AOol+1+aJ6z5xq1JBQSoDdWy2umJbWU0NRyHEbRSJbyEKtOeBxSbWx3X1Qp3M3M+HLgaBFaXwtG5024mtOivJELM9SumsI4Zs3KzuXK1chJCVk90fvhbaOEtCyCtdNCUqqmpOAFI7lSV2ZFHpbGV8RlpWs3qTWxfW2vUKGInrD1WT+/a+0R/UIGVV+yl4PyHdnWP/LXfOb7RMSnsPGdC/rI8/JlezIeBNec37lwQND/kW9T5/wBFQzneMpj0OzRHHtNXof8ARw5+bKvHDTHdYGRkpLyqXVMd0ubmHFVF8qN29dQg8HkG3XEsqseLxPSeJrV3BTyK9uFu67e0k8jLSU+F0kTJtJoEVASV6a8AJTSmG3THYu/cLY+iqbX/AG55Pb3253YsM7XjFfmN06v/ALiL2npug/0i8WU2OGwO7M78wP2q/cmJw2Hi+nv1XJf2LltR/toY/wDX/wD2KRBbT0Fv/jv/AM//ABGHnl+Yp+3R/SuJy2GB0B+qf7X5oSkQPZl+zMfPXPsVf1oiUdphf8g/TL9y8mduetX/ABbI1bj/AL1V9wjktpD/AI92Ev3f0i/2D4pa+6js4kt0wcT+ul+/+zPsQWw98TeRUylqel1rICQ4Kk6BXAH1kQd4j0jCU8LOMdth2ZZuXGAvuJM8EqqWzdJTgRfAKVV2YCuPPE5rVsueN6Pjmq5dLo7rbx+m1EZYVozIZCmLKaYSok7nuyWVHVeKNzGwacdEQTl3L8/gYxNGhpMtXEOTXfbMvC+YTVvP7pMvrKQgrdWopCgsAlRJAUMFCtcRhAewwsclGEU72S17O7gR5jj2F5oLLfxW/wDZD3piyWw8H0f+th+46c1nixjnc7VcchsJ9M/rJ8vJHLOJk87Py6GmSgKS6Fm+VAUCFJ1A41UIJpu1jnRWMp4Wq5zTs1bV4r6rgUqzM3dpyy77Mwy2ralxwV5CLlCOQxG0jYrdMYGtHLUg2vBepY0yNuAU7olDykGvP4FI775nur0Ve+Sf5/8AYgbXyDtSbIL8wy5TQC44EjmSEADoEFpD1DpbAUFanBrkvO5Hb0879eW67nwQWkMf5BhuEv4Xqc2c1k8hSVByWqkhQ4bmkGo+hHMsjkunsLKLi1LX9F6lhtrJ62JtosvPShQogkC8k4GoxCNogtN7TPw+L6NoVFUhGd14ep5cnskLVkQsMOyid0oVVK1aK00o5THbS7i3FdI4DFNOpGerw9Tw2vm6tGadU865Kla6VIUsDABIwCNgEFpF1DpnB0KapwjKy8PU8e9PO/Xluu58EFpF3+QYbhL+F6lpsKxbZlGw2h2UWhOCQ4XVXRsBCQaclYPf7jMxOJ6NrzzuM03wtr+53uyVuKXeD8mnAi6L9znxQST0we+VxqdFqNsk/HVfzIK38hLSnVhx9yUK0pu1SVpwqTjRGOkwWkPYXpXBYaLjTjO3L1Izennfry3Xc+CC0hn/ACDDcJfwvUsNhZNWvJt7ky9KBF4qobyjU0riUcggtLuM/E43o7ETz1Izvy9SKGbm0A/3Rukruu6btW8ul+9frS5TTqjijIa9s4PRaHLLLa3dstbiSlvZM2vOthp96UKAoLoLyTUAgYhHKY7aQthsd0dhp56cZ3tbu9Sv70879eW67nwQWkP/AOQYbhL+F6knYGQlpyThcYdlQopKDUrVhUHQUcggtIWxXSuBxMclSMrbe71Ptv5DWnOrS4+7KqUlNwUK0ilSdARtJjlpBhelcDhouNOMrN37vUk5aw7ZbYDCXpTc0o3MDhE3aU03NkdtMWniujZ1HUcZ3bv3bf5KxvTzv15brufBHMsjS/yDDcJfwvUN6ed+vLddz4IMsg/yDDcJfwvUtdkWVbUugID8o4lIoA4XFEDZeCQT0mO++ZVev0ZVlmyTT+lvU+2tZdtTCCgvSjaVCh3MuJJGy8UkjoMHvhQr9GUpZss2/rb1RU96ed+vLddz4I5lkav+QYbhL+F6hvTzv15brufBBlkH+QYbhL+F6lntCw7ZfZUy49JltYukC8DTnuckdtMzaWK6Np1FUjGd14epZ8ibJXJybbDhSVoK6lJJTitShQkA6CNUSimlrM3pDERxGIlUheztt8EidiQkEABAAQAEABAAQAEABAAQAEABAAQAEABAAQAEABAAQAEABAAQAEABAAQAEABAAQAEA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http://www.fireandreamitchell.com/wp-content/gallery/logos/fox-new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350250"/>
            <a:ext cx="2797506" cy="42791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3.gstatic.com/images?q=tbn:ANd9GcTmiSIxVm2tcruwLRo5rKxfEWEy2MfAcWKCddgCfxDi60Vt_Zsr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2362200"/>
            <a:ext cx="2650603" cy="4282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29200" y="26987"/>
            <a:ext cx="4072680" cy="2144177"/>
          </a:xfrm>
          <a:prstGeom prst="rect">
            <a:avLst/>
          </a:prstGeom>
        </p:spPr>
        <p:txBody>
          <a:bodyPr wrap="square">
            <a:spAutoFit/>
          </a:bodyPr>
          <a:lstStyle/>
          <a:p>
            <a:pPr>
              <a:lnSpc>
                <a:spcPts val="4000"/>
              </a:lnSpc>
              <a:defRPr/>
            </a:pPr>
            <a:r>
              <a:rPr lang="en-US" sz="3400" b="1" dirty="0" smtClean="0">
                <a:latin typeface="+mj-lt"/>
              </a:rPr>
              <a:t>Favorably covered in numerous outlets such as:</a:t>
            </a:r>
            <a:endParaRPr lang="en-US" sz="3400" b="1" dirty="0">
              <a:latin typeface="+mj-lt"/>
            </a:endParaRPr>
          </a:p>
        </p:txBody>
      </p:sp>
    </p:spTree>
    <p:extLst>
      <p:ext uri="{BB962C8B-B14F-4D97-AF65-F5344CB8AC3E}">
        <p14:creationId xmlns:p14="http://schemas.microsoft.com/office/powerpoint/2010/main" val="344271377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28600" y="1261404"/>
            <a:ext cx="87630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0" hangingPunct="0">
              <a:lnSpc>
                <a:spcPts val="3400"/>
              </a:lnSpc>
              <a:spcBef>
                <a:spcPct val="20000"/>
              </a:spcBef>
              <a:buClr>
                <a:schemeClr val="tx1"/>
              </a:buClr>
              <a:buSzPct val="80000"/>
              <a:buFont typeface="Wingdings" pitchFamily="-88" charset="2"/>
              <a:buChar char="n"/>
              <a:defRPr/>
            </a:pPr>
            <a:r>
              <a:rPr lang="en-US" sz="3000" b="1" kern="0" dirty="0" smtClean="0">
                <a:effectLst>
                  <a:outerShdw blurRad="38100" dist="38100" dir="2700000" algn="tl">
                    <a:srgbClr val="000000"/>
                  </a:outerShdw>
                </a:effectLst>
                <a:latin typeface="+mn-lt"/>
              </a:rPr>
              <a:t>Which criminal laws are overlapping, obsolete, overbroad or vague, or lacking a </a:t>
            </a:r>
            <a:r>
              <a:rPr lang="en-US" sz="3000" b="1" i="1" kern="0" dirty="0" smtClean="0">
                <a:effectLst>
                  <a:outerShdw blurRad="38100" dist="38100" dir="2700000" algn="tl">
                    <a:srgbClr val="000000"/>
                  </a:outerShdw>
                </a:effectLst>
                <a:latin typeface="+mn-lt"/>
              </a:rPr>
              <a:t>mens rea </a:t>
            </a:r>
            <a:r>
              <a:rPr lang="en-US" sz="3000" b="1" kern="0" dirty="0" smtClean="0">
                <a:effectLst>
                  <a:outerShdw blurRad="38100" dist="38100" dir="2700000" algn="tl">
                    <a:srgbClr val="000000"/>
                  </a:outerShdw>
                </a:effectLst>
                <a:latin typeface="+mn-lt"/>
              </a:rPr>
              <a:t>provision?</a:t>
            </a:r>
          </a:p>
          <a:p>
            <a:pPr marL="342900" indent="-342900" eaLnBrk="0" hangingPunct="0">
              <a:lnSpc>
                <a:spcPts val="3400"/>
              </a:lnSpc>
              <a:spcBef>
                <a:spcPct val="20000"/>
              </a:spcBef>
              <a:buClr>
                <a:schemeClr val="tx1"/>
              </a:buClr>
              <a:buSzPct val="80000"/>
              <a:buFont typeface="Wingdings" pitchFamily="-88" charset="2"/>
              <a:buChar char="n"/>
              <a:defRPr/>
            </a:pPr>
            <a:r>
              <a:rPr lang="en-US" sz="3000" b="1" kern="0" dirty="0" smtClean="0">
                <a:effectLst>
                  <a:outerShdw blurRad="38100" dist="38100" dir="2700000" algn="tl">
                    <a:srgbClr val="000000"/>
                  </a:outerShdw>
                </a:effectLst>
                <a:latin typeface="+mn-lt"/>
              </a:rPr>
              <a:t>What percent of offenders in community corrections and prison are paying the restitution they owe?</a:t>
            </a:r>
            <a:endParaRPr kumimoji="0" lang="en-US"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endParaRPr>
          </a:p>
          <a:p>
            <a:pPr marL="342900" marR="0" lvl="0" indent="-342900" algn="l" defTabSz="914400" rtl="0" eaLnBrk="0" fontAlgn="base" latinLnBrk="0" hangingPunct="0">
              <a:lnSpc>
                <a:spcPts val="3400"/>
              </a:lnSpc>
              <a:spcBef>
                <a:spcPct val="20000"/>
              </a:spcBef>
              <a:spcAft>
                <a:spcPct val="0"/>
              </a:spcAft>
              <a:buClr>
                <a:schemeClr val="tx1"/>
              </a:buClr>
              <a:buSzPct val="80000"/>
              <a:buFont typeface="Wingdings" pitchFamily="-88" charset="2"/>
              <a:buChar char="n"/>
              <a:tabLst/>
              <a:defRPr/>
            </a:pPr>
            <a:r>
              <a:rPr kumimoji="0" lang="en-US"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Which treatment, education, and</a:t>
            </a:r>
            <a:r>
              <a:rPr kumimoji="0" lang="en-US" sz="3000" b="1" i="0" u="none" strike="noStrike" kern="0" cap="none" spc="0" normalizeH="0" noProof="0" dirty="0" smtClean="0">
                <a:ln>
                  <a:noFill/>
                </a:ln>
                <a:solidFill>
                  <a:schemeClr val="tx1"/>
                </a:solidFill>
                <a:effectLst>
                  <a:outerShdw blurRad="38100" dist="38100" dir="2700000" algn="tl">
                    <a:srgbClr val="000000"/>
                  </a:outerShdw>
                </a:effectLst>
                <a:uLnTx/>
                <a:uFillTx/>
                <a:latin typeface="+mn-lt"/>
                <a:cs typeface="+mn-cs"/>
              </a:rPr>
              <a:t> work programs most reduce re-offending for each type of offender?</a:t>
            </a:r>
            <a:endParaRPr kumimoji="0" lang="en-US"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endParaRPr>
          </a:p>
          <a:p>
            <a:pPr marL="342900" marR="0" lvl="0" indent="-342900" algn="l" defTabSz="914400" rtl="0" eaLnBrk="0" fontAlgn="base" latinLnBrk="0" hangingPunct="0">
              <a:lnSpc>
                <a:spcPts val="3400"/>
              </a:lnSpc>
              <a:spcBef>
                <a:spcPct val="20000"/>
              </a:spcBef>
              <a:spcAft>
                <a:spcPct val="0"/>
              </a:spcAft>
              <a:buClr>
                <a:schemeClr val="hlink"/>
              </a:buClr>
              <a:buSzPct val="80000"/>
              <a:tabLst/>
              <a:defRPr/>
            </a:pPr>
            <a:r>
              <a:rPr kumimoji="0" lang="en-US"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
            </a:r>
            <a:br>
              <a:rPr kumimoji="0" lang="en-US"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br>
            <a:endParaRPr kumimoji="0" lang="en-US" sz="3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cs typeface="+mn-cs"/>
            </a:endParaRPr>
          </a:p>
        </p:txBody>
      </p:sp>
      <p:sp>
        <p:nvSpPr>
          <p:cNvPr id="7" name="Title 1"/>
          <p:cNvSpPr>
            <a:spLocks noGrp="1"/>
          </p:cNvSpPr>
          <p:nvPr>
            <p:ph type="title"/>
          </p:nvPr>
        </p:nvSpPr>
        <p:spPr>
          <a:xfrm>
            <a:off x="152400" y="-152400"/>
            <a:ext cx="8839200" cy="1570038"/>
          </a:xfrm>
        </p:spPr>
        <p:txBody>
          <a:bodyPr/>
          <a:lstStyle/>
          <a:p>
            <a:pPr>
              <a:defRPr/>
            </a:pPr>
            <a:r>
              <a:rPr lang="en-US" sz="3700" b="1" dirty="0" smtClean="0">
                <a:solidFill>
                  <a:srgbClr val="FFFF00"/>
                </a:solidFill>
              </a:rPr>
              <a:t>Asking the Right Questions: Demand Facts &amp; Measure Results</a:t>
            </a:r>
            <a:endParaRPr lang="en-US" sz="3700" b="1" dirty="0">
              <a:solidFill>
                <a:srgbClr val="FFFF00"/>
              </a:solidFill>
            </a:endParaRPr>
          </a:p>
        </p:txBody>
      </p:sp>
      <p:pic>
        <p:nvPicPr>
          <p:cNvPr id="54276" name="Picture 4" descr="http://www.sportlabinc.com/images/measuring_tape.jpg"/>
          <p:cNvPicPr>
            <a:picLocks noChangeAspect="1" noChangeArrowheads="1"/>
          </p:cNvPicPr>
          <p:nvPr/>
        </p:nvPicPr>
        <p:blipFill>
          <a:blip r:embed="rId2" cstate="print"/>
          <a:srcRect/>
          <a:stretch>
            <a:fillRect/>
          </a:stretch>
        </p:blipFill>
        <p:spPr bwMode="auto">
          <a:xfrm>
            <a:off x="457200" y="5486400"/>
            <a:ext cx="8229600" cy="1219200"/>
          </a:xfrm>
          <a:prstGeom prst="rect">
            <a:avLst/>
          </a:prstGeom>
          <a:noFill/>
        </p:spPr>
      </p:pic>
    </p:spTree>
    <p:extLst>
      <p:ext uri="{BB962C8B-B14F-4D97-AF65-F5344CB8AC3E}">
        <p14:creationId xmlns:p14="http://schemas.microsoft.com/office/powerpoint/2010/main" val="35069475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95400"/>
            <a:ext cx="8686800" cy="3431709"/>
          </a:xfrm>
          <a:prstGeom prst="rect">
            <a:avLst/>
          </a:prstGeom>
        </p:spPr>
        <p:txBody>
          <a:bodyPr wrap="square">
            <a:spAutoFit/>
          </a:bodyPr>
          <a:lstStyle/>
          <a:p>
            <a:pPr marL="342900" lvl="0" indent="-342900" eaLnBrk="0" hangingPunct="0">
              <a:spcBef>
                <a:spcPct val="20000"/>
              </a:spcBef>
              <a:buClr>
                <a:schemeClr val="tx1"/>
              </a:buClr>
              <a:buSzPct val="80000"/>
              <a:buFont typeface="Wingdings" pitchFamily="-88" charset="2"/>
              <a:buChar char="n"/>
              <a:defRPr/>
            </a:pPr>
            <a:r>
              <a:rPr lang="en-US" sz="3500" b="1" kern="0" dirty="0" smtClean="0">
                <a:effectLst>
                  <a:outerShdw blurRad="38100" dist="38100" dir="2700000" algn="tl">
                    <a:srgbClr val="000000"/>
                  </a:outerShdw>
                </a:effectLst>
                <a:latin typeface="+mn-lt"/>
              </a:rPr>
              <a:t>How many low-risk offenders are going to prison?  </a:t>
            </a:r>
          </a:p>
          <a:p>
            <a:pPr marL="342900" lvl="0" indent="-342900" eaLnBrk="0" hangingPunct="0">
              <a:spcBef>
                <a:spcPct val="20000"/>
              </a:spcBef>
              <a:buClr>
                <a:schemeClr val="tx1"/>
              </a:buClr>
              <a:buSzPct val="80000"/>
              <a:buFont typeface="Wingdings" pitchFamily="-88" charset="2"/>
              <a:buChar char="n"/>
              <a:defRPr/>
            </a:pPr>
            <a:r>
              <a:rPr lang="en-US" sz="3500" b="1" kern="0" dirty="0" smtClean="0">
                <a:effectLst>
                  <a:outerShdw blurRad="38100" dist="38100" dir="2700000" algn="tl">
                    <a:srgbClr val="000000"/>
                  </a:outerShdw>
                </a:effectLst>
                <a:latin typeface="+mn-lt"/>
              </a:rPr>
              <a:t>How many probationers and parolees are revoked for rule violations who could be safely supervised  and treated given sufficient resources?</a:t>
            </a:r>
          </a:p>
        </p:txBody>
      </p:sp>
      <p:sp>
        <p:nvSpPr>
          <p:cNvPr id="6" name="Title 1"/>
          <p:cNvSpPr>
            <a:spLocks noGrp="1"/>
          </p:cNvSpPr>
          <p:nvPr>
            <p:ph type="title"/>
          </p:nvPr>
        </p:nvSpPr>
        <p:spPr>
          <a:xfrm>
            <a:off x="190500" y="-228600"/>
            <a:ext cx="8839200" cy="1752600"/>
          </a:xfrm>
        </p:spPr>
        <p:txBody>
          <a:bodyPr/>
          <a:lstStyle/>
          <a:p>
            <a:pPr>
              <a:defRPr/>
            </a:pPr>
            <a:r>
              <a:rPr lang="en-US" sz="3700" b="1" dirty="0" smtClean="0">
                <a:solidFill>
                  <a:srgbClr val="FFFF00"/>
                </a:solidFill>
              </a:rPr>
              <a:t>Asking the Right Questions: Demand Facts &amp; Measure Results</a:t>
            </a:r>
            <a:endParaRPr lang="en-US" sz="3700" b="1" dirty="0">
              <a:solidFill>
                <a:srgbClr val="FFFF00"/>
              </a:solidFill>
            </a:endParaRPr>
          </a:p>
        </p:txBody>
      </p:sp>
      <p:pic>
        <p:nvPicPr>
          <p:cNvPr id="8" name="Picture 6" descr="http://todaysseniorsnetwork.com/Justice%20scales.jpg"/>
          <p:cNvPicPr>
            <a:picLocks noChangeAspect="1" noChangeArrowheads="1"/>
          </p:cNvPicPr>
          <p:nvPr/>
        </p:nvPicPr>
        <p:blipFill>
          <a:blip r:embed="rId2" cstate="print"/>
          <a:srcRect/>
          <a:stretch>
            <a:fillRect/>
          </a:stretch>
        </p:blipFill>
        <p:spPr bwMode="auto">
          <a:xfrm>
            <a:off x="457200" y="4803309"/>
            <a:ext cx="8305800" cy="1749891"/>
          </a:xfrm>
          <a:prstGeom prst="rect">
            <a:avLst/>
          </a:prstGeom>
          <a:noFill/>
          <a:ln w="9525">
            <a:noFill/>
            <a:miter lim="800000"/>
            <a:headEnd/>
            <a:tailEnd/>
          </a:ln>
        </p:spPr>
      </p:pic>
    </p:spTree>
    <p:extLst>
      <p:ext uri="{BB962C8B-B14F-4D97-AF65-F5344CB8AC3E}">
        <p14:creationId xmlns:p14="http://schemas.microsoft.com/office/powerpoint/2010/main" val="178037325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r>
              <a:rPr lang="en-US" b="1" dirty="0" smtClean="0">
                <a:solidFill>
                  <a:srgbClr val="FFFF00"/>
                </a:solidFill>
              </a:rPr>
              <a:t>Key Resources</a:t>
            </a:r>
            <a:endParaRPr lang="en-US" b="1" dirty="0">
              <a:solidFill>
                <a:srgbClr val="FFFF00"/>
              </a:solidFill>
            </a:endParaRPr>
          </a:p>
        </p:txBody>
      </p:sp>
      <p:sp>
        <p:nvSpPr>
          <p:cNvPr id="3" name="Content Placeholder 2"/>
          <p:cNvSpPr>
            <a:spLocks noGrp="1"/>
          </p:cNvSpPr>
          <p:nvPr>
            <p:ph idx="1"/>
          </p:nvPr>
        </p:nvSpPr>
        <p:spPr>
          <a:xfrm>
            <a:off x="304800" y="838200"/>
            <a:ext cx="7772400" cy="5562600"/>
          </a:xfrm>
        </p:spPr>
        <p:txBody>
          <a:bodyPr>
            <a:noAutofit/>
          </a:bodyPr>
          <a:lstStyle/>
          <a:p>
            <a:pPr>
              <a:lnSpc>
                <a:spcPts val="2900"/>
              </a:lnSpc>
            </a:pPr>
            <a:r>
              <a:rPr lang="en-US" b="1" dirty="0" smtClean="0"/>
              <a:t>Texas Public Policy Foundation </a:t>
            </a:r>
          </a:p>
          <a:p>
            <a:pPr marL="137160" indent="0">
              <a:lnSpc>
                <a:spcPts val="2900"/>
              </a:lnSpc>
              <a:buNone/>
            </a:pPr>
            <a:r>
              <a:rPr lang="en-US" b="1" dirty="0" smtClean="0"/>
              <a:t>www.texaspolicy.com</a:t>
            </a:r>
          </a:p>
          <a:p>
            <a:pPr>
              <a:lnSpc>
                <a:spcPts val="2900"/>
              </a:lnSpc>
            </a:pPr>
            <a:r>
              <a:rPr lang="en-US" b="1" dirty="0" smtClean="0"/>
              <a:t>Heritage Foundation</a:t>
            </a:r>
            <a:endParaRPr lang="en-US" b="1" dirty="0"/>
          </a:p>
          <a:p>
            <a:pPr>
              <a:lnSpc>
                <a:spcPts val="2900"/>
              </a:lnSpc>
              <a:buNone/>
            </a:pPr>
            <a:r>
              <a:rPr lang="en-US" b="1" dirty="0" smtClean="0"/>
              <a:t>www.overcriminalized.com</a:t>
            </a:r>
          </a:p>
          <a:p>
            <a:pPr>
              <a:lnSpc>
                <a:spcPts val="2900"/>
              </a:lnSpc>
            </a:pPr>
            <a:r>
              <a:rPr lang="en-US" b="1" dirty="0" smtClean="0"/>
              <a:t>Right on Crime</a:t>
            </a:r>
          </a:p>
          <a:p>
            <a:pPr>
              <a:lnSpc>
                <a:spcPts val="2900"/>
              </a:lnSpc>
              <a:buNone/>
            </a:pPr>
            <a:r>
              <a:rPr lang="en-US" b="1" dirty="0" smtClean="0"/>
              <a:t>www.rightoncrime.com</a:t>
            </a:r>
          </a:p>
          <a:p>
            <a:pPr>
              <a:lnSpc>
                <a:spcPts val="2900"/>
              </a:lnSpc>
            </a:pPr>
            <a:r>
              <a:rPr lang="en-US" b="1" dirty="0" smtClean="0"/>
              <a:t>Pew Public Safety </a:t>
            </a:r>
          </a:p>
          <a:p>
            <a:pPr>
              <a:lnSpc>
                <a:spcPts val="2900"/>
              </a:lnSpc>
            </a:pPr>
            <a:r>
              <a:rPr lang="en-US" b="1" dirty="0" smtClean="0"/>
              <a:t>Performance Project</a:t>
            </a:r>
          </a:p>
          <a:p>
            <a:pPr>
              <a:lnSpc>
                <a:spcPts val="2900"/>
              </a:lnSpc>
              <a:buNone/>
            </a:pPr>
            <a:r>
              <a:rPr lang="en-US" b="1" dirty="0" smtClean="0"/>
              <a:t>www.pewcenteronthestates.org</a:t>
            </a:r>
          </a:p>
          <a:p>
            <a:pPr>
              <a:lnSpc>
                <a:spcPts val="2900"/>
              </a:lnSpc>
            </a:pPr>
            <a:r>
              <a:rPr lang="en-US" b="1" dirty="0" smtClean="0"/>
              <a:t>Council of State Governments</a:t>
            </a:r>
          </a:p>
          <a:p>
            <a:pPr>
              <a:lnSpc>
                <a:spcPts val="2900"/>
              </a:lnSpc>
              <a:buNone/>
            </a:pPr>
            <a:r>
              <a:rPr lang="en-US" b="1" dirty="0" smtClean="0"/>
              <a:t>www.csgjusticecenter.org</a:t>
            </a:r>
            <a:endParaRPr lang="en-US" b="1" dirty="0"/>
          </a:p>
          <a:p>
            <a:pPr>
              <a:lnSpc>
                <a:spcPts val="2900"/>
              </a:lnSpc>
            </a:pPr>
            <a:r>
              <a:rPr lang="en-US" b="1" dirty="0" smtClean="0"/>
              <a:t>Justice Fellowship</a:t>
            </a:r>
            <a:endParaRPr lang="en-US" b="1" dirty="0"/>
          </a:p>
          <a:p>
            <a:pPr>
              <a:lnSpc>
                <a:spcPts val="2900"/>
              </a:lnSpc>
              <a:buNone/>
            </a:pPr>
            <a:r>
              <a:rPr lang="en-US" b="1" dirty="0" smtClean="0"/>
              <a:t>www.justicefellowship.org</a:t>
            </a:r>
            <a:endParaRPr lang="en-US" b="1" dirty="0"/>
          </a:p>
          <a:p>
            <a:pPr>
              <a:lnSpc>
                <a:spcPts val="2900"/>
              </a:lnSpc>
              <a:buNone/>
            </a:pPr>
            <a:endParaRPr lang="en-US" b="1" dirty="0" smtClean="0"/>
          </a:p>
          <a:p>
            <a:pPr>
              <a:lnSpc>
                <a:spcPts val="2900"/>
              </a:lnSpc>
              <a:buNone/>
            </a:pPr>
            <a:endParaRPr lang="en-US" b="1" dirty="0" smtClean="0"/>
          </a:p>
          <a:p>
            <a:pPr>
              <a:lnSpc>
                <a:spcPts val="2900"/>
              </a:lnSpc>
              <a:buNone/>
            </a:pPr>
            <a:endParaRPr lang="en-US" b="1" dirty="0" smtClean="0"/>
          </a:p>
          <a:p>
            <a:pPr>
              <a:lnSpc>
                <a:spcPts val="2900"/>
              </a:lnSpc>
              <a:buNone/>
            </a:pPr>
            <a:endParaRPr lang="en-US" b="1" dirty="0" smtClean="0"/>
          </a:p>
          <a:p>
            <a:pPr>
              <a:lnSpc>
                <a:spcPts val="2900"/>
              </a:lnSpc>
              <a:buNone/>
            </a:pPr>
            <a:endParaRPr lang="en-US" b="1" dirty="0" smtClean="0"/>
          </a:p>
          <a:p>
            <a:pPr>
              <a:lnSpc>
                <a:spcPts val="2900"/>
              </a:lnSpc>
              <a:buNone/>
            </a:pPr>
            <a:endParaRPr lang="en-US" b="1" dirty="0" smtClean="0"/>
          </a:p>
          <a:p>
            <a:pPr>
              <a:lnSpc>
                <a:spcPts val="2900"/>
              </a:lnSpc>
              <a:buNone/>
            </a:pPr>
            <a:endParaRPr lang="en-US" b="1" dirty="0" smtClean="0"/>
          </a:p>
          <a:p>
            <a:pPr>
              <a:lnSpc>
                <a:spcPts val="2900"/>
              </a:lnSpc>
              <a:buNone/>
            </a:pPr>
            <a:endParaRPr lang="en-US" b="1" dirty="0"/>
          </a:p>
        </p:txBody>
      </p:sp>
      <p:pic>
        <p:nvPicPr>
          <p:cNvPr id="52227" name="Picture 3"/>
          <p:cNvPicPr>
            <a:picLocks noChangeAspect="1" noChangeArrowheads="1"/>
          </p:cNvPicPr>
          <p:nvPr/>
        </p:nvPicPr>
        <p:blipFill>
          <a:blip r:embed="rId2" cstate="print"/>
          <a:srcRect/>
          <a:stretch>
            <a:fillRect/>
          </a:stretch>
        </p:blipFill>
        <p:spPr bwMode="auto">
          <a:xfrm>
            <a:off x="6248400" y="838200"/>
            <a:ext cx="2743200" cy="5867400"/>
          </a:xfrm>
          <a:prstGeom prst="rect">
            <a:avLst/>
          </a:prstGeom>
          <a:noFill/>
          <a:ln w="9525">
            <a:noFill/>
            <a:miter lim="800000"/>
            <a:headEnd/>
            <a:tailEnd/>
          </a:ln>
        </p:spPr>
      </p:pic>
    </p:spTree>
    <p:extLst>
      <p:ext uri="{BB962C8B-B14F-4D97-AF65-F5344CB8AC3E}">
        <p14:creationId xmlns:p14="http://schemas.microsoft.com/office/powerpoint/2010/main" val="2786658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b="1" dirty="0" smtClean="0">
                <a:solidFill>
                  <a:srgbClr val="FFFF00"/>
                </a:solidFill>
              </a:rPr>
              <a:t>Do Conservatives Support a Prison for Every Problem?</a:t>
            </a:r>
            <a:endParaRPr lang="en-US" b="1" dirty="0">
              <a:solidFill>
                <a:srgbClr val="FFFF00"/>
              </a:solidFill>
            </a:endParaRPr>
          </a:p>
        </p:txBody>
      </p:sp>
      <p:pic>
        <p:nvPicPr>
          <p:cNvPr id="7" name="Picture 2" descr="http://www.thelexfirm.com/UserFiles/gavel,%20scales%20of%20justice,%20american%20flag.jpg"/>
          <p:cNvPicPr>
            <a:picLocks noChangeAspect="1" noChangeArrowheads="1"/>
          </p:cNvPicPr>
          <p:nvPr/>
        </p:nvPicPr>
        <p:blipFill>
          <a:blip r:embed="rId2" cstate="print"/>
          <a:srcRect/>
          <a:stretch>
            <a:fillRect/>
          </a:stretch>
        </p:blipFill>
        <p:spPr bwMode="auto">
          <a:xfrm>
            <a:off x="1295400" y="1905000"/>
            <a:ext cx="6629400" cy="3886200"/>
          </a:xfrm>
          <a:prstGeom prst="rect">
            <a:avLst/>
          </a:prstGeom>
          <a:noFill/>
        </p:spPr>
      </p:pic>
    </p:spTree>
    <p:extLst>
      <p:ext uri="{BB962C8B-B14F-4D97-AF65-F5344CB8AC3E}">
        <p14:creationId xmlns:p14="http://schemas.microsoft.com/office/powerpoint/2010/main" val="13707485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676400"/>
          </a:xfrm>
        </p:spPr>
        <p:txBody>
          <a:bodyPr/>
          <a:lstStyle/>
          <a:p>
            <a:pPr>
              <a:defRPr/>
            </a:pPr>
            <a:r>
              <a:rPr lang="en-US" b="1" dirty="0" smtClean="0">
                <a:solidFill>
                  <a:srgbClr val="FFFF00"/>
                </a:solidFill>
              </a:rPr>
              <a:t>Getting Criminal Justice Right</a:t>
            </a:r>
            <a:endParaRPr lang="en-US" b="1" dirty="0">
              <a:solidFill>
                <a:srgbClr val="FFFF00"/>
              </a:solidFill>
            </a:endParaRPr>
          </a:p>
        </p:txBody>
      </p:sp>
      <p:sp>
        <p:nvSpPr>
          <p:cNvPr id="3" name="Content Placeholder 2"/>
          <p:cNvSpPr>
            <a:spLocks noGrp="1"/>
          </p:cNvSpPr>
          <p:nvPr>
            <p:ph idx="1"/>
          </p:nvPr>
        </p:nvSpPr>
        <p:spPr>
          <a:xfrm>
            <a:off x="152400" y="990600"/>
            <a:ext cx="6858000" cy="3962400"/>
          </a:xfrm>
        </p:spPr>
        <p:txBody>
          <a:bodyPr>
            <a:noAutofit/>
          </a:bodyPr>
          <a:lstStyle/>
          <a:p>
            <a:pPr>
              <a:buFont typeface="Wingdings" pitchFamily="-88" charset="2"/>
              <a:buChar char="n"/>
              <a:defRPr/>
            </a:pPr>
            <a:r>
              <a:rPr lang="en-US" sz="3500" b="1" dirty="0" smtClean="0"/>
              <a:t>Gov. Reagan in 1971: “Our rehabilitation policies and improved parole system are attracting nationwide attention. Fewer parolees are being returned to prison than at any time in our history, and our prison population is lower than at any time since 1963.”</a:t>
            </a:r>
          </a:p>
          <a:p>
            <a:pPr>
              <a:buFont typeface="Wingdings" pitchFamily="-88" charset="2"/>
              <a:buChar char="n"/>
              <a:defRPr/>
            </a:pPr>
            <a:endParaRPr lang="en-US" sz="3500" b="1" dirty="0"/>
          </a:p>
        </p:txBody>
      </p:sp>
      <p:pic>
        <p:nvPicPr>
          <p:cNvPr id="5" name="Picture 4" descr="http://ronaldreaganfans.com/files/2008/12/ronald-reagan-picture.jpg"/>
          <p:cNvPicPr>
            <a:picLocks noChangeAspect="1" noChangeArrowheads="1"/>
          </p:cNvPicPr>
          <p:nvPr/>
        </p:nvPicPr>
        <p:blipFill>
          <a:blip r:embed="rId2" cstate="print"/>
          <a:srcRect/>
          <a:stretch>
            <a:fillRect/>
          </a:stretch>
        </p:blipFill>
        <p:spPr bwMode="auto">
          <a:xfrm>
            <a:off x="6858000" y="1066800"/>
            <a:ext cx="2133600" cy="5334000"/>
          </a:xfrm>
          <a:prstGeom prst="rect">
            <a:avLst/>
          </a:prstGeom>
          <a:noFill/>
          <a:ln w="9525">
            <a:noFill/>
            <a:miter lim="800000"/>
            <a:headEnd/>
            <a:tailEnd/>
          </a:ln>
        </p:spPr>
      </p:pic>
    </p:spTree>
    <p:extLst>
      <p:ext uri="{BB962C8B-B14F-4D97-AF65-F5344CB8AC3E}">
        <p14:creationId xmlns:p14="http://schemas.microsoft.com/office/powerpoint/2010/main" val="1734576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609600"/>
            <a:ext cx="9144000" cy="1981200"/>
          </a:xfrm>
        </p:spPr>
        <p:txBody>
          <a:bodyPr/>
          <a:lstStyle/>
          <a:p>
            <a:pPr>
              <a:defRPr/>
            </a:pPr>
            <a:r>
              <a:rPr lang="en-US" sz="4800" b="1" dirty="0" smtClean="0">
                <a:solidFill>
                  <a:srgbClr val="FFFF00"/>
                </a:solidFill>
              </a:rPr>
              <a:t>Leadership of Governors</a:t>
            </a:r>
            <a:endParaRPr lang="en-US" sz="4800" b="1" dirty="0">
              <a:solidFill>
                <a:srgbClr val="FFFF00"/>
              </a:solidFill>
            </a:endParaRPr>
          </a:p>
        </p:txBody>
      </p:sp>
      <p:sp>
        <p:nvSpPr>
          <p:cNvPr id="3" name="Content Placeholder 2"/>
          <p:cNvSpPr>
            <a:spLocks noGrp="1"/>
          </p:cNvSpPr>
          <p:nvPr>
            <p:ph idx="1"/>
          </p:nvPr>
        </p:nvSpPr>
        <p:spPr>
          <a:xfrm>
            <a:off x="76200" y="990600"/>
            <a:ext cx="6324600" cy="5257800"/>
          </a:xfrm>
        </p:spPr>
        <p:txBody>
          <a:bodyPr>
            <a:noAutofit/>
          </a:bodyPr>
          <a:lstStyle/>
          <a:p>
            <a:pPr>
              <a:lnSpc>
                <a:spcPts val="3500"/>
              </a:lnSpc>
              <a:buFont typeface="Wingdings" pitchFamily="-88" charset="2"/>
              <a:buChar char="n"/>
              <a:defRPr/>
            </a:pPr>
            <a:r>
              <a:rPr lang="en-US" sz="3300" b="1" dirty="0" smtClean="0"/>
              <a:t>LA.: Gov. Jindal: “hammer away at dubious distinction of highest incarceration rate in the world” with day reporting, jail reentry &amp; work release</a:t>
            </a:r>
          </a:p>
          <a:p>
            <a:pPr>
              <a:lnSpc>
                <a:spcPts val="3500"/>
              </a:lnSpc>
              <a:buFont typeface="Wingdings" pitchFamily="-88" charset="2"/>
              <a:buChar char="n"/>
              <a:defRPr/>
            </a:pPr>
            <a:r>
              <a:rPr lang="en-US" sz="3300" b="1" dirty="0" smtClean="0"/>
              <a:t>TX.: Gov. Perry: “rehabilitate nonviolent offenders, spend less locking them up again”</a:t>
            </a:r>
          </a:p>
          <a:p>
            <a:pPr>
              <a:lnSpc>
                <a:spcPts val="3500"/>
              </a:lnSpc>
              <a:buFont typeface="Wingdings" pitchFamily="-88" charset="2"/>
              <a:buChar char="n"/>
              <a:defRPr/>
            </a:pPr>
            <a:r>
              <a:rPr lang="en-US" sz="3300" b="1" dirty="0" smtClean="0"/>
              <a:t>Govs. Kasich, Daugaard, Deal &amp; Corbett preside over successful reforms.</a:t>
            </a:r>
          </a:p>
          <a:p>
            <a:pPr>
              <a:lnSpc>
                <a:spcPts val="3500"/>
              </a:lnSpc>
              <a:buFont typeface="Wingdings" pitchFamily="-88" charset="2"/>
              <a:buChar char="n"/>
              <a:defRPr/>
            </a:pPr>
            <a:endParaRPr lang="en-US" sz="3300" b="1" dirty="0" smtClean="0"/>
          </a:p>
          <a:p>
            <a:pPr>
              <a:lnSpc>
                <a:spcPts val="3500"/>
              </a:lnSpc>
              <a:buFont typeface="Wingdings" pitchFamily="-88" charset="2"/>
              <a:buChar char="n"/>
              <a:defRPr/>
            </a:pPr>
            <a:endParaRPr lang="en-US" sz="3300" b="1" dirty="0" smtClean="0"/>
          </a:p>
          <a:p>
            <a:pPr>
              <a:lnSpc>
                <a:spcPts val="3500"/>
              </a:lnSpc>
              <a:buFont typeface="Wingdings" pitchFamily="-88" charset="2"/>
              <a:buChar char="n"/>
              <a:defRPr/>
            </a:pPr>
            <a:endParaRPr lang="en-US" sz="3300" b="1" dirty="0" smtClean="0"/>
          </a:p>
          <a:p>
            <a:pPr>
              <a:lnSpc>
                <a:spcPts val="3500"/>
              </a:lnSpc>
              <a:buFont typeface="Wingdings" pitchFamily="-88" charset="2"/>
              <a:buChar char="n"/>
              <a:defRPr/>
            </a:pPr>
            <a:endParaRPr lang="en-US" sz="3300" b="1" dirty="0" smtClean="0"/>
          </a:p>
          <a:p>
            <a:pPr>
              <a:lnSpc>
                <a:spcPts val="3500"/>
              </a:lnSpc>
              <a:buFont typeface="Wingdings" pitchFamily="-88" charset="2"/>
              <a:buChar char="n"/>
              <a:defRPr/>
            </a:pPr>
            <a:endParaRPr lang="en-US" sz="3300" b="1" dirty="0"/>
          </a:p>
        </p:txBody>
      </p:sp>
      <p:pic>
        <p:nvPicPr>
          <p:cNvPr id="10244" name="Picture 6" descr="http://schreiwire.files.wordpress.com/2009/02/bobby_jindal2c_official_109th_congressional_photo.jpg"/>
          <p:cNvPicPr>
            <a:picLocks noChangeAspect="1" noChangeArrowheads="1"/>
          </p:cNvPicPr>
          <p:nvPr/>
        </p:nvPicPr>
        <p:blipFill>
          <a:blip r:embed="rId2" cstate="print"/>
          <a:srcRect/>
          <a:stretch>
            <a:fillRect/>
          </a:stretch>
        </p:blipFill>
        <p:spPr bwMode="auto">
          <a:xfrm>
            <a:off x="6553200" y="990600"/>
            <a:ext cx="2438400" cy="5257800"/>
          </a:xfrm>
          <a:prstGeom prst="rect">
            <a:avLst/>
          </a:prstGeom>
          <a:noFill/>
          <a:ln w="9525">
            <a:noFill/>
            <a:miter lim="800000"/>
            <a:headEnd/>
            <a:tailEnd/>
          </a:ln>
        </p:spPr>
      </p:pic>
      <p:sp>
        <p:nvSpPr>
          <p:cNvPr id="7" name="Rectangle 5"/>
          <p:cNvSpPr>
            <a:spLocks noChangeArrowheads="1"/>
          </p:cNvSpPr>
          <p:nvPr/>
        </p:nvSpPr>
        <p:spPr bwMode="auto">
          <a:xfrm>
            <a:off x="6248400" y="6324601"/>
            <a:ext cx="2743200" cy="307777"/>
          </a:xfrm>
          <a:prstGeom prst="rect">
            <a:avLst/>
          </a:prstGeom>
          <a:noFill/>
          <a:ln w="9525">
            <a:noFill/>
            <a:miter lim="800000"/>
            <a:headEnd/>
            <a:tailEnd/>
          </a:ln>
        </p:spPr>
        <p:txBody>
          <a:bodyPr wrap="square">
            <a:spAutoFit/>
          </a:bodyPr>
          <a:lstStyle/>
          <a:p>
            <a:pPr algn="ctr"/>
            <a:r>
              <a:rPr lang="en-US" sz="1400" i="1" dirty="0" smtClean="0"/>
              <a:t>Gov.  Bobby Jindal</a:t>
            </a:r>
            <a:endParaRPr lang="en-US" sz="1400" i="1" dirty="0"/>
          </a:p>
        </p:txBody>
      </p:sp>
    </p:spTree>
    <p:extLst>
      <p:ext uri="{BB962C8B-B14F-4D97-AF65-F5344CB8AC3E}">
        <p14:creationId xmlns:p14="http://schemas.microsoft.com/office/powerpoint/2010/main" val="29495374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0" y="228600"/>
            <a:ext cx="7391400" cy="6096000"/>
          </a:xfrm>
        </p:spPr>
        <p:txBody>
          <a:bodyPr/>
          <a:lstStyle/>
          <a:p>
            <a:pPr algn="ctr">
              <a:buNone/>
              <a:defRPr/>
            </a:pPr>
            <a:r>
              <a:rPr lang="en-US" sz="4000" b="1" dirty="0" smtClean="0">
                <a:solidFill>
                  <a:srgbClr val="FFFF00"/>
                </a:solidFill>
                <a:latin typeface="+mj-lt"/>
              </a:rPr>
              <a:t>  Is it always necessary to increase incarceration in order to reduce crime?</a:t>
            </a:r>
          </a:p>
        </p:txBody>
      </p:sp>
      <p:pic>
        <p:nvPicPr>
          <p:cNvPr id="1026" name="Picture 2" descr="incarcerated_gr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5486400" cy="411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62920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57153</TotalTime>
  <Words>2911</Words>
  <Application>Microsoft Macintosh PowerPoint</Application>
  <PresentationFormat>On-screen Show (4:3)</PresentationFormat>
  <Paragraphs>245</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Apex</vt:lpstr>
      <vt:lpstr>                                                                                                      </vt:lpstr>
      <vt:lpstr>Introduction to the Texas Public Policy Foundation</vt:lpstr>
      <vt:lpstr>The TPPF Portfolio</vt:lpstr>
      <vt:lpstr>Right on Crime Enters the Field</vt:lpstr>
      <vt:lpstr>PowerPoint Presentation</vt:lpstr>
      <vt:lpstr>Do Conservatives Support a Prison for Every Problem?</vt:lpstr>
      <vt:lpstr>Getting Criminal Justice Right</vt:lpstr>
      <vt:lpstr>Leadership of Governors</vt:lpstr>
      <vt:lpstr>PowerPoint Presentation</vt:lpstr>
      <vt:lpstr>Incarceration &amp; Crime</vt:lpstr>
      <vt:lpstr> How did Texas  avoid building 17,332 prison beds?</vt:lpstr>
      <vt:lpstr>The 2005 and 2007 Reforms Were Primarily Budgetary </vt:lpstr>
      <vt:lpstr>Texas Probation Reform Proves  the Right Incentives Work</vt:lpstr>
      <vt:lpstr>Bolstering Texas Parole Supervision: Less Crime, Less Total Spending</vt:lpstr>
      <vt:lpstr>Texas Juvenile Justice Reform: Prioritizing Local Solutions</vt:lpstr>
      <vt:lpstr>Texas Trend: Lower Incarceration and Crime Rates </vt:lpstr>
      <vt:lpstr>Florida’s Criminal Justice Session in Review &amp; Current Challenges</vt:lpstr>
      <vt:lpstr>2014 Bills Passed by Lawmakers</vt:lpstr>
      <vt:lpstr>2014 Bills Passed by Lawmakers</vt:lpstr>
      <vt:lpstr>2014 Bills Passed by Lawmakers</vt:lpstr>
      <vt:lpstr>New Lobster Mandatory Minimum</vt:lpstr>
      <vt:lpstr>2014 Bills That Failed to Pass</vt:lpstr>
      <vt:lpstr>2014 Bills That Failed to Pass</vt:lpstr>
      <vt:lpstr>Florida’s Growing Prison Population</vt:lpstr>
      <vt:lpstr>Some of the Sharp Increase in Time Served Has Been Unnecessary</vt:lpstr>
      <vt:lpstr>Florida’s Juvenile Justice System Has Achieved Notable Successes</vt:lpstr>
      <vt:lpstr>Florida’s Juvenile Justice Challenges</vt:lpstr>
      <vt:lpstr>Policy Options  for Florida</vt:lpstr>
      <vt:lpstr>Strengthening Alternatives to Incarceration</vt:lpstr>
      <vt:lpstr>The Incentive Funding Model: Aligning Goals &amp; Funding</vt:lpstr>
      <vt:lpstr>Strengthen Probation: Demand Results</vt:lpstr>
      <vt:lpstr>Problem-Solving Courts</vt:lpstr>
      <vt:lpstr>Strengthening Supervision</vt:lpstr>
      <vt:lpstr>Day Reporting Centers</vt:lpstr>
      <vt:lpstr>Athens, GA. Day  Reporting Center</vt:lpstr>
      <vt:lpstr>Sentencing Reform</vt:lpstr>
      <vt:lpstr>Expand Post-Release Supervision</vt:lpstr>
      <vt:lpstr>Promote Successful Reentry</vt:lpstr>
      <vt:lpstr>PowerPoint Presentation</vt:lpstr>
      <vt:lpstr>Remove Barriers to Reentry</vt:lpstr>
      <vt:lpstr>The Earned Time Revolution</vt:lpstr>
      <vt:lpstr>Prioritizing Victims</vt:lpstr>
      <vt:lpstr>PowerPoint Presentation</vt:lpstr>
      <vt:lpstr>The Victims’ Perspective</vt:lpstr>
      <vt:lpstr>The Path Forward for Florida Juvenile Justice</vt:lpstr>
      <vt:lpstr>PowerPoint Presentation</vt:lpstr>
      <vt:lpstr>Overcoming Overcriminalization  in Florida</vt:lpstr>
      <vt:lpstr>Reining in Florida’s Criminal Laws</vt:lpstr>
      <vt:lpstr>Taking the Next Steps to Turn Ideas into Action</vt:lpstr>
      <vt:lpstr>Asking the Right Questions: Demand Facts &amp; Measure Results</vt:lpstr>
      <vt:lpstr>Asking the Right Questions: Demand Facts &amp; Measure Results</vt:lpstr>
      <vt:lpstr>Key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Bar Presentation  Marc Levin Texas Public Policy Foundation Center for Effective Justice www.texaspolicy.com</dc:title>
  <dc:creator>Marc Levin</dc:creator>
  <cp:lastModifiedBy>Garrett McMillan</cp:lastModifiedBy>
  <cp:revision>1228</cp:revision>
  <dcterms:created xsi:type="dcterms:W3CDTF">2006-06-23T19:29:20Z</dcterms:created>
  <dcterms:modified xsi:type="dcterms:W3CDTF">2014-07-15T19:04:37Z</dcterms:modified>
</cp:coreProperties>
</file>